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Playfair Display"/>
      <p:regular r:id="rId36"/>
      <p:bold r:id="rId37"/>
      <p:italic r:id="rId38"/>
      <p:boldItalic r:id="rId39"/>
    </p:embeddedFont>
    <p:embeddedFont>
      <p:font typeface="Lato"/>
      <p:regular r:id="rId40"/>
      <p:bold r:id="rId41"/>
      <p:italic r:id="rId42"/>
      <p:boldItalic r:id="rId43"/>
    </p:embeddedFont>
    <p:embeddedFont>
      <p:font typeface="Bebas Neue"/>
      <p:regular r:id="rId44"/>
    </p:embeddedFont>
    <p:embeddedFont>
      <p:font typeface="Vidaloka"/>
      <p:regular r:id="rId45"/>
    </p:embeddedFont>
    <p:embeddedFont>
      <p:font typeface="Playfair Display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BebasNeue-regular.fntdata"/><Relationship Id="rId43" Type="http://schemas.openxmlformats.org/officeDocument/2006/relationships/font" Target="fonts/Lato-boldItalic.fntdata"/><Relationship Id="rId46" Type="http://schemas.openxmlformats.org/officeDocument/2006/relationships/font" Target="fonts/PlayfairDisplaySemiBold-regular.fntdata"/><Relationship Id="rId45" Type="http://schemas.openxmlformats.org/officeDocument/2006/relationships/font" Target="fonts/Vidalok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SemiBold-italic.fntdata"/><Relationship Id="rId47" Type="http://schemas.openxmlformats.org/officeDocument/2006/relationships/font" Target="fonts/PlayfairDisplaySemiBold-bold.fntdata"/><Relationship Id="rId49" Type="http://schemas.openxmlformats.org/officeDocument/2006/relationships/font" Target="fonts/PlayfairDisplay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PlayfairDisplay-bold.fntdata"/><Relationship Id="rId36" Type="http://schemas.openxmlformats.org/officeDocument/2006/relationships/font" Target="fonts/PlayfairDisplay-regular.fntdata"/><Relationship Id="rId39" Type="http://schemas.openxmlformats.org/officeDocument/2006/relationships/font" Target="fonts/PlayfairDisplay-boldItalic.fntdata"/><Relationship Id="rId38" Type="http://schemas.openxmlformats.org/officeDocument/2006/relationships/font" Target="fonts/PlayfairDispl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ddbf72802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ddbf72802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the K-Analysts, a team of four Koreans residing in Seattle, Washington, United States. Our project aims to shed light on South Korea's current fertility rate decline, which is causing a rapid increase in the average age and a decrease in the population. We will conduct an analysis of social, economic, and demographic impacts to identify the </a:t>
            </a:r>
            <a:r>
              <a:rPr lang="en">
                <a:solidFill>
                  <a:schemeClr val="dk1"/>
                </a:solidFill>
              </a:rPr>
              <a:t>contributing</a:t>
            </a:r>
            <a:r>
              <a:rPr lang="en"/>
              <a:t> factors and their overall impact on South Korea. Thank you for your attention.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c273148c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c273148c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few slides will cover our data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c2a50cf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c2a50c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project, we utilized several tools for data visualization and programming. We made use of SAS Visual Analytics, Google Colab, and Tableau to create visually appealing and insightful data visualizations. For data analysis, we sourced our data from the OECD database, which served as our primary data source. We merged multiple datasets into a single dataset to gain better insights and a more comprehensive understanding of the data. Additionally, we applied machine learning algorithms to further analyze the data and extract valuable insights. Lastly, we performed statistical analysis on the merged dataset to obtain meaningful conclusions and provide useful recommendations.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analysis was conducted using three methods: Random Forest, Lasso Regression, and Linear Regression.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d1b35b81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d1b35b81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kick off our analysis, we started by gaining a deeper understanding of the data from the OECD database, with a focus on South Korea. The data spans from 2005 to the present day. We evaluated multiple factors, and based on our visualizations, we found that there was a general decrease in fertility rate, crude marriage rate, crude divorce rate, and gender wage gap over time. In contrast, we noticed a significant increase in life expectancy, median age, median age bearing, education rate, and population density over the same period. While we won't delve into the specifics of each visualization, these trends give us a good idea of the overall picture and provide a starting point for our analysis.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c273148c5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c273148c5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 shows the trend of worldwide fertility rate over time. The x-axis represents the years, while the y-axis represents the fertility rate. The decreasing trend of the fertility rate on the line plot suggests that the global fertility rate has decreased over time from 1950 to the present date. This insight can be valuable in understanding the changes in global population demographics over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c273148c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c273148c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conducted a comparison between the global fertility rate trend and that of South Korea. The graph shows that in 1950, South Korea's fertility rate was almost twice as high as the worldwide average, with an average fertility rate of 6 compared to the global average of 3.5. However, the fertility rate in South Korea experienced a significant decrease from 1950 to 1990, reaching a rate of 1.5. Currently, the fertility rate in South Korea is less than 1, which is significantly lower than the global average of between 1 and 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c273148c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c273148c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chosen to run both Random Forest Regression Model and LASSO to identify the most important variables in predicting the decline in fertility rate and compare with each other.</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our LASSO model only removed one variable from the model - life expectancy - and other variables seemed not highly correlated with each other, hence we chose to go with the Random Forest Regression Model instead.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c273148c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c273148c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Random Forest feature importance chart shows us which variables tend to be selected by our trees the most. Our model was based on 500 trees. We found that the following five variables were the most important in predicting the decline in fertility rate, in descending order of variable importance: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Suicide Rate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Education Rate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Population Density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Gender Wage Gap Percentage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Crude Divorce Rate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Our results suggest that these factors are strongly related to the decline in fertility rate.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 particular, we see the overwhelming importance of suicide rate in determining fertility rates.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It is possible since the high suicide rate may reflect the social and economic pressures that people face living in sad country, which may discourage them from having children.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32ded579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32ded579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explored many demographic, economic, and social factors that might affect fertility rate. From those we found, suicide rate seems to have a relationship regarding the decline of fertility rates among OECD countries since the year 2000. Suicide rate has a correlation of -0.56 which indicates that there is a high negative correlation between suicide rate and fertility rate.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d1b35b8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d1b35b8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t>
            </a:r>
            <a:r>
              <a:rPr lang="en">
                <a:solidFill>
                  <a:schemeClr val="dk1"/>
                </a:solidFill>
              </a:rPr>
              <a:t>Suicide rate seems to have little statistical significance with fertility rate, we recognize that there might be other confounders that affect both suicide rate and fertility rate such as overall quality of life.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the linear mixed effects model because we wanted to account for the inherent correlation of values of repeated observations for each country. We decided to use random effects and random slopes as countries have both different fertility rate averages, and also have different fertility rate trajectories.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recognize that the decision for bearing a child occurs before the actual time a child is born, so we believe that using lagged variables for all of these variables might be a useful way to further understand fertility rate patterns.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c273148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c273148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our group members. All of us are either current or former student of University of Washington. Victor, myself, is </a:t>
            </a:r>
            <a:r>
              <a:rPr lang="en"/>
              <a:t>majoring </a:t>
            </a:r>
            <a:r>
              <a:rPr lang="en"/>
              <a:t>in GIS. Federico majored in Statistics in masters program</a:t>
            </a:r>
            <a:r>
              <a:rPr lang="en"/>
              <a:t>, Sebin is studying Information Management in masters as well. Yongjung is in the same major as I am, GIS. Last but not least, Jangwon is studying biomedical and Health Informatics.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c273148c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c273148c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d1b35b81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2d1b35b81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study found that South Korea's fertility rate has consistently decreased since the 1950s, reaching from 7 to a low of 0.78 births per woman. This decline is particularly significant when compared to other OECD countries experiencing low fertility rates. We found a clear correlation between South Korea's fertility rate and its high suicide rate, Korea has the the highest among OECD countries at 24.1 per 100,000 persons. This suggests that South Korea may have underlying factors contributing to a sense of sadness or despair among its citizens. Our findings suggest that policies aimed at addressing the factors identified in our study, such as reducing suicide rates and addressing the gender wage gap, may help mitigate the decline in South Korea's fertility rate.</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d1b35b8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d1b35b8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results, we found that suicide rate is most associated with a low fertility rate. We recongnized that in order to mitigate low fertility rate, we have to deal with suicide rate as well.</a:t>
            </a:r>
            <a:endParaRPr/>
          </a:p>
          <a:p>
            <a:pPr indent="0" lvl="0" marL="0" rtl="0" algn="l">
              <a:spcBef>
                <a:spcPts val="0"/>
              </a:spcBef>
              <a:spcAft>
                <a:spcPts val="0"/>
              </a:spcAft>
              <a:buNone/>
            </a:pPr>
            <a:r>
              <a:rPr lang="en"/>
              <a:t>Factors that cause high suicide rate in South Korea can be classified into social and economical ones. High level of education is considered as proof of successful life. Therefore, there are excessive people with high education level which means that there are too much competence in employment which results in low employment rate in South Korea.</a:t>
            </a:r>
            <a:endParaRPr/>
          </a:p>
          <a:p>
            <a:pPr indent="0" lvl="0" marL="0" rtl="0" algn="l">
              <a:spcBef>
                <a:spcPts val="0"/>
              </a:spcBef>
              <a:spcAft>
                <a:spcPts val="0"/>
              </a:spcAft>
              <a:buNone/>
            </a:pPr>
            <a:r>
              <a:rPr lang="en"/>
              <a:t> Because of this social context, the spending of private education is formed at such high cost, putting general ordinary households in financial burden. Moreover, extremely high housing price is also a fatal problem in South Korea, which takes away people’s dream of managing their own house, leaving them with feeling of hopelessness. </a:t>
            </a:r>
            <a:endParaRPr/>
          </a:p>
          <a:p>
            <a:pPr indent="0" lvl="0" marL="0" rtl="0" algn="l">
              <a:spcBef>
                <a:spcPts val="0"/>
              </a:spcBef>
              <a:spcAft>
                <a:spcPts val="0"/>
              </a:spcAft>
              <a:buNone/>
            </a:pPr>
            <a:r>
              <a:rPr lang="en"/>
              <a:t>There are several possible solutions to these problems even if it could not be implemented immediately.</a:t>
            </a:r>
            <a:endParaRPr/>
          </a:p>
          <a:p>
            <a:pPr indent="0" lvl="0" marL="0" rtl="0" algn="l">
              <a:spcBef>
                <a:spcPts val="0"/>
              </a:spcBef>
              <a:spcAft>
                <a:spcPts val="0"/>
              </a:spcAft>
              <a:buNone/>
            </a:pPr>
            <a:r>
              <a:rPr lang="en"/>
              <a:t>Raising the quality of public education by spending more funds would lower the necessity of private education.</a:t>
            </a:r>
            <a:endParaRPr/>
          </a:p>
          <a:p>
            <a:pPr indent="0" lvl="0" marL="0" rtl="0" algn="l">
              <a:spcBef>
                <a:spcPts val="0"/>
              </a:spcBef>
              <a:spcAft>
                <a:spcPts val="0"/>
              </a:spcAft>
              <a:buNone/>
            </a:pPr>
            <a:r>
              <a:rPr lang="en"/>
              <a:t>G</a:t>
            </a:r>
            <a:r>
              <a:rPr lang="en"/>
              <a:t>ranting priority on national house sales and child support could be very helpful to child-bearing families.</a:t>
            </a:r>
            <a:endParaRPr/>
          </a:p>
          <a:p>
            <a:pPr indent="0" lvl="0" marL="0" rtl="0" algn="l">
              <a:spcBef>
                <a:spcPts val="0"/>
              </a:spcBef>
              <a:spcAft>
                <a:spcPts val="0"/>
              </a:spcAft>
              <a:buNone/>
            </a:pPr>
            <a:r>
              <a:rPr lang="en"/>
              <a:t>Lastly, providing more blind recruitment could standardize chance of employment regardless of education level.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c273148c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c273148c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may be many underlying factors that contribute to South Korea's fertility rate declines that cannot be easily quantified or measured. These factors may include cultural attitudes towards marriage and childbearing, changing gender roles and expectations, societal pressures, and personal preferences. These factors can be complex and multidimensional, making it challenging to accurately account for them in a study. Additionally, there may be other factors that have yet to be identified or understood, highlighting the importance of ongoing research and analysis in this area.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9d2c2286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9d2c2286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South Korean government may consider using our analysis aimed at mitigating the decline in fertility rate through targeting the factors that we have identified in our research.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expand on our research, qualitative research could be conducted to explore underlying factors that cannot be easily quantified or measured.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Additionally, exploring lagged variables and the impacts on fertility rates could be an avenue for further investigation.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Lastly, alternative methods such as quasi-experimental designs could be used to establish causation and further understand the relationship between the identified factors and the decline in South Korea's fertility rate.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dbf72802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dbf72802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consists of three parts. Project Definition section will provide an overview of why we chose this topic and some background information on South Korea. Data Analysis section will present our analysis of various factors using different machine learning and statistical models. Lastly, in Findings section, we will share the results of our analysis and our thoughts on the issue.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Definition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South Korea has experienced rapid economic development and modernization over the past few decades.  However, this progress has also brought about new challenges. Despite being the 10th biggest GSP in OECD, South Korea has struggled to maintain a sustainable fertility rate. Since 2013, South Korea has always been the country with the lowest fertility rate in OECD and the rate dropped to the new lowest number of 0.78 in 2022. Therefore, there is an urgent need to understand the factors that have contributed to the decline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4147dc33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4147dc33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better understand this phenomenon</a:t>
            </a:r>
            <a:r>
              <a:rPr lang="en"/>
              <a:t>, our </a:t>
            </a:r>
            <a:r>
              <a:rPr lang="en"/>
              <a:t>research</a:t>
            </a:r>
            <a:r>
              <a:rPr lang="en"/>
              <a:t> question is “What factors have contributed the most to South Korea’s fertility decline.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project, o</a:t>
            </a:r>
            <a:r>
              <a:rPr lang="en"/>
              <a:t>ur objectives are to determine the primary factors responsible for the decrease in fertility rates in South Korea, and to address what can be done to invalidate the top contributing factors to slow down the decline. </a:t>
            </a:r>
            <a:r>
              <a:rPr lang="en">
                <a:solidFill>
                  <a:schemeClr val="dk1"/>
                </a:solidFill>
              </a:rPr>
              <a:t>By doing so, we hope to provide valuable insights and implications for policymakers to solve the problem.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d1b35b8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d1b35b8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in the graph and the table, there are a few historical events that have influenced South Korea’s fertility rate. For example, during the second world war, the population growth decreased due to exploitation and high infant mortality rate. Furthermore, the impact of the Korean War has lead to decline in fertility rate.These events indicates the trend of South Korea’s fertility rate and how it was formed starting from the Modern Era. It also differentiates from other OECD countries’ fertility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some former researches that we found about changes in South Korea’s fertility rate.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d1b35b81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d1b35b81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this research, none of the policies from the executed by the local governments significantly affected the change in fertility rate. This signifies that the policies were not helping to bounce back the declining number.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092600" y="1008056"/>
            <a:ext cx="6958800" cy="2643600"/>
          </a:xfrm>
          <a:prstGeom prst="rect">
            <a:avLst/>
          </a:prstGeom>
          <a:noFill/>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9600">
                <a:latin typeface="Vidaloka"/>
                <a:ea typeface="Vidaloka"/>
                <a:cs typeface="Vidaloka"/>
                <a:sym typeface="Vidalok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106789" y="3714844"/>
            <a:ext cx="4528800" cy="420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8" name="Google Shape;48;p11"/>
          <p:cNvSpPr txBox="1"/>
          <p:nvPr>
            <p:ph hasCustomPrompt="1" type="title"/>
          </p:nvPr>
        </p:nvSpPr>
        <p:spPr>
          <a:xfrm>
            <a:off x="2073275" y="1288250"/>
            <a:ext cx="4997400" cy="1970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2073275" y="3259075"/>
            <a:ext cx="4997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13"/>
          <p:cNvSpPr txBox="1"/>
          <p:nvPr>
            <p:ph idx="2" type="title"/>
          </p:nvPr>
        </p:nvSpPr>
        <p:spPr>
          <a:xfrm>
            <a:off x="1796475" y="1415172"/>
            <a:ext cx="4680600" cy="373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i="1" sz="2400">
                <a:latin typeface="Playfair Display"/>
                <a:ea typeface="Playfair Display"/>
                <a:cs typeface="Playfair Display"/>
                <a:sym typeface="Playfair Display"/>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5" name="Google Shape;55;p13"/>
          <p:cNvSpPr txBox="1"/>
          <p:nvPr>
            <p:ph idx="1" type="subTitle"/>
          </p:nvPr>
        </p:nvSpPr>
        <p:spPr>
          <a:xfrm>
            <a:off x="1796475" y="1642067"/>
            <a:ext cx="4680600" cy="68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56" name="Google Shape;56;p13"/>
          <p:cNvSpPr txBox="1"/>
          <p:nvPr>
            <p:ph idx="3" type="title"/>
          </p:nvPr>
        </p:nvSpPr>
        <p:spPr>
          <a:xfrm>
            <a:off x="1796475" y="2553561"/>
            <a:ext cx="4680600" cy="373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i="1" sz="2400">
                <a:latin typeface="Playfair Display"/>
                <a:ea typeface="Playfair Display"/>
                <a:cs typeface="Playfair Display"/>
                <a:sym typeface="Playfair Display"/>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7" name="Google Shape;57;p13"/>
          <p:cNvSpPr txBox="1"/>
          <p:nvPr>
            <p:ph idx="4" type="subTitle"/>
          </p:nvPr>
        </p:nvSpPr>
        <p:spPr>
          <a:xfrm>
            <a:off x="1796475" y="2780465"/>
            <a:ext cx="4680600" cy="68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58" name="Google Shape;58;p13"/>
          <p:cNvSpPr txBox="1"/>
          <p:nvPr>
            <p:ph idx="5" type="title"/>
          </p:nvPr>
        </p:nvSpPr>
        <p:spPr>
          <a:xfrm>
            <a:off x="1796475" y="3691950"/>
            <a:ext cx="4680600" cy="373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i="1" sz="2400">
                <a:latin typeface="Playfair Display"/>
                <a:ea typeface="Playfair Display"/>
                <a:cs typeface="Playfair Display"/>
                <a:sym typeface="Playfair Display"/>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 name="Google Shape;59;p13"/>
          <p:cNvSpPr txBox="1"/>
          <p:nvPr>
            <p:ph idx="6" type="subTitle"/>
          </p:nvPr>
        </p:nvSpPr>
        <p:spPr>
          <a:xfrm>
            <a:off x="1796475" y="3918846"/>
            <a:ext cx="4680600" cy="68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60" name="Google Shape;60;p13"/>
          <p:cNvSpPr txBox="1"/>
          <p:nvPr>
            <p:ph hasCustomPrompt="1" idx="7" type="title"/>
          </p:nvPr>
        </p:nvSpPr>
        <p:spPr>
          <a:xfrm>
            <a:off x="773350" y="1566800"/>
            <a:ext cx="907500" cy="40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8" type="title"/>
          </p:nvPr>
        </p:nvSpPr>
        <p:spPr>
          <a:xfrm>
            <a:off x="773350" y="2708988"/>
            <a:ext cx="907500" cy="40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9" type="title"/>
          </p:nvPr>
        </p:nvSpPr>
        <p:spPr>
          <a:xfrm>
            <a:off x="773350" y="3844700"/>
            <a:ext cx="907500" cy="40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63" name="Shape 63"/>
        <p:cNvGrpSpPr/>
        <p:nvPr/>
      </p:nvGrpSpPr>
      <p:grpSpPr>
        <a:xfrm>
          <a:off x="0" y="0"/>
          <a:ext cx="0" cy="0"/>
          <a:chOff x="0" y="0"/>
          <a:chExt cx="0" cy="0"/>
        </a:xfrm>
      </p:grpSpPr>
      <p:pic>
        <p:nvPicPr>
          <p:cNvPr id="64" name="Google Shape;64;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4"/>
          <p:cNvSpPr txBox="1"/>
          <p:nvPr>
            <p:ph type="title"/>
          </p:nvPr>
        </p:nvSpPr>
        <p:spPr>
          <a:xfrm>
            <a:off x="2414425" y="445025"/>
            <a:ext cx="6016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14"/>
          <p:cNvSpPr txBox="1"/>
          <p:nvPr>
            <p:ph idx="1" type="body"/>
          </p:nvPr>
        </p:nvSpPr>
        <p:spPr>
          <a:xfrm>
            <a:off x="2414425" y="1343350"/>
            <a:ext cx="6016200" cy="3260700"/>
          </a:xfrm>
          <a:prstGeom prst="rect">
            <a:avLst/>
          </a:prstGeom>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67" name="Google Shape;67;p14"/>
          <p:cNvSpPr/>
          <p:nvPr>
            <p:ph idx="2" type="pic"/>
          </p:nvPr>
        </p:nvSpPr>
        <p:spPr>
          <a:xfrm>
            <a:off x="-3059675" y="25687"/>
            <a:ext cx="5311200" cy="53112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68" name="Shape 68"/>
        <p:cNvGrpSpPr/>
        <p:nvPr/>
      </p:nvGrpSpPr>
      <p:grpSpPr>
        <a:xfrm>
          <a:off x="0" y="0"/>
          <a:ext cx="0" cy="0"/>
          <a:chOff x="0" y="0"/>
          <a:chExt cx="0" cy="0"/>
        </a:xfrm>
      </p:grpSpPr>
      <p:pic>
        <p:nvPicPr>
          <p:cNvPr id="69" name="Google Shape;69;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 name="Google Shape;7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5"/>
          <p:cNvSpPr txBox="1"/>
          <p:nvPr>
            <p:ph idx="1" type="body"/>
          </p:nvPr>
        </p:nvSpPr>
        <p:spPr>
          <a:xfrm>
            <a:off x="713225" y="1113953"/>
            <a:ext cx="7717500" cy="34902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 name="Shape 72"/>
        <p:cNvGrpSpPr/>
        <p:nvPr/>
      </p:nvGrpSpPr>
      <p:grpSpPr>
        <a:xfrm>
          <a:off x="0" y="0"/>
          <a:ext cx="0" cy="0"/>
          <a:chOff x="0" y="0"/>
          <a:chExt cx="0" cy="0"/>
        </a:xfrm>
      </p:grpSpPr>
      <p:pic>
        <p:nvPicPr>
          <p:cNvPr id="73" name="Google Shape;73;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16"/>
          <p:cNvSpPr txBox="1"/>
          <p:nvPr>
            <p:ph type="title"/>
          </p:nvPr>
        </p:nvSpPr>
        <p:spPr>
          <a:xfrm>
            <a:off x="1022425" y="3779900"/>
            <a:ext cx="7099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5" name="Google Shape;75;p16"/>
          <p:cNvSpPr txBox="1"/>
          <p:nvPr>
            <p:ph idx="1" type="subTitle"/>
          </p:nvPr>
        </p:nvSpPr>
        <p:spPr>
          <a:xfrm>
            <a:off x="1022375" y="2019275"/>
            <a:ext cx="7099200" cy="16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1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6" name="Shape 76"/>
        <p:cNvGrpSpPr/>
        <p:nvPr/>
      </p:nvGrpSpPr>
      <p:grpSpPr>
        <a:xfrm>
          <a:off x="0" y="0"/>
          <a:ext cx="0" cy="0"/>
          <a:chOff x="0" y="0"/>
          <a:chExt cx="0" cy="0"/>
        </a:xfrm>
      </p:grpSpPr>
      <p:pic>
        <p:nvPicPr>
          <p:cNvPr id="77" name="Google Shape;77;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8" name="Google Shape;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7"/>
          <p:cNvSpPr txBox="1"/>
          <p:nvPr>
            <p:ph idx="1" type="subTitle"/>
          </p:nvPr>
        </p:nvSpPr>
        <p:spPr>
          <a:xfrm>
            <a:off x="720000" y="3142500"/>
            <a:ext cx="7704000" cy="14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0" name="Google Shape;80;p17"/>
          <p:cNvSpPr txBox="1"/>
          <p:nvPr>
            <p:ph idx="2" type="subTitle"/>
          </p:nvPr>
        </p:nvSpPr>
        <p:spPr>
          <a:xfrm>
            <a:off x="720000" y="1566800"/>
            <a:ext cx="7704000" cy="14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18"/>
          <p:cNvSpPr txBox="1"/>
          <p:nvPr>
            <p:ph type="title"/>
          </p:nvPr>
        </p:nvSpPr>
        <p:spPr>
          <a:xfrm>
            <a:off x="1650250" y="387100"/>
            <a:ext cx="5843400" cy="12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8"/>
          <p:cNvSpPr txBox="1"/>
          <p:nvPr>
            <p:ph idx="1" type="subTitle"/>
          </p:nvPr>
        </p:nvSpPr>
        <p:spPr>
          <a:xfrm>
            <a:off x="2347900" y="16890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8"/>
          <p:cNvSpPr txBox="1"/>
          <p:nvPr/>
        </p:nvSpPr>
        <p:spPr>
          <a:xfrm>
            <a:off x="2099100" y="3768581"/>
            <a:ext cx="4945800" cy="513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dk1"/>
                </a:solidFill>
                <a:latin typeface="Lato"/>
                <a:ea typeface="Lato"/>
                <a:cs typeface="Lato"/>
                <a:sym typeface="Lato"/>
              </a:rPr>
              <a:t>, and includes icons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a:t>
            </a:r>
            <a:r>
              <a:rPr b="1" lang="en" sz="1200">
                <a:solidFill>
                  <a:schemeClr val="dk1"/>
                </a:solidFill>
                <a:latin typeface="Lato"/>
                <a:ea typeface="Lato"/>
                <a:cs typeface="Lato"/>
                <a:sym typeface="Lato"/>
              </a:rPr>
              <a:t> </a:t>
            </a:r>
            <a:r>
              <a:rPr b="1" lang="en" sz="1200">
                <a:solidFill>
                  <a:schemeClr val="dk1"/>
                </a:solidFill>
                <a:uFill>
                  <a:noFill/>
                </a:uFill>
                <a:latin typeface="Lato"/>
                <a:ea typeface="Lato"/>
                <a:cs typeface="Lato"/>
                <a:sym typeface="Lato"/>
                <a:hlinkClick r:id="rId5">
                  <a:extLst>
                    <a:ext uri="{A12FA001-AC4F-418D-AE19-62706E023703}">
                      <ahyp:hlinkClr val="tx"/>
                    </a:ext>
                  </a:extLst>
                </a:hlinkClick>
              </a:rPr>
              <a:t>Freepik</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86" name="Shape 86"/>
        <p:cNvGrpSpPr/>
        <p:nvPr/>
      </p:nvGrpSpPr>
      <p:grpSpPr>
        <a:xfrm>
          <a:off x="0" y="0"/>
          <a:ext cx="0" cy="0"/>
          <a:chOff x="0" y="0"/>
          <a:chExt cx="0" cy="0"/>
        </a:xfrm>
      </p:grpSpPr>
      <p:pic>
        <p:nvPicPr>
          <p:cNvPr id="87" name="Google Shape;87;p19"/>
          <p:cNvPicPr preferRelativeResize="0"/>
          <p:nvPr/>
        </p:nvPicPr>
        <p:blipFill>
          <a:blip r:embed="rId2">
            <a:alphaModFix/>
          </a:blip>
          <a:stretch>
            <a:fillRect/>
          </a:stretch>
        </p:blipFill>
        <p:spPr>
          <a:xfrm>
            <a:off x="0" y="0"/>
            <a:ext cx="914399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88" name="Shape 88"/>
        <p:cNvGrpSpPr/>
        <p:nvPr/>
      </p:nvGrpSpPr>
      <p:grpSpPr>
        <a:xfrm>
          <a:off x="0" y="0"/>
          <a:ext cx="0" cy="0"/>
          <a:chOff x="0" y="0"/>
          <a:chExt cx="0" cy="0"/>
        </a:xfrm>
      </p:grpSpPr>
      <p:pic>
        <p:nvPicPr>
          <p:cNvPr id="89" name="Google Shape;89;p20"/>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26125"/>
            <a:ext cx="9144000" cy="5208799"/>
          </a:xfrm>
          <a:prstGeom prst="rect">
            <a:avLst/>
          </a:prstGeom>
          <a:noFill/>
          <a:ln>
            <a:noFill/>
          </a:ln>
        </p:spPr>
      </p:pic>
      <p:sp>
        <p:nvSpPr>
          <p:cNvPr id="14" name="Google Shape;14;p3"/>
          <p:cNvSpPr txBox="1"/>
          <p:nvPr>
            <p:ph type="title"/>
          </p:nvPr>
        </p:nvSpPr>
        <p:spPr>
          <a:xfrm>
            <a:off x="2503350" y="2384235"/>
            <a:ext cx="4137300" cy="13377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i="1"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732750" y="1034157"/>
            <a:ext cx="1678500" cy="73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2503350" y="3916850"/>
            <a:ext cx="4137300" cy="375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28999" y="-16312"/>
            <a:ext cx="9201998" cy="5176124"/>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subTitle"/>
          </p:nvPr>
        </p:nvSpPr>
        <p:spPr>
          <a:xfrm>
            <a:off x="720000" y="1105200"/>
            <a:ext cx="7704000" cy="4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720000" y="445025"/>
            <a:ext cx="7710900" cy="1051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1" type="subTitle"/>
          </p:nvPr>
        </p:nvSpPr>
        <p:spPr>
          <a:xfrm>
            <a:off x="4942452" y="2881376"/>
            <a:ext cx="3192900" cy="1604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2" type="subTitle"/>
          </p:nvPr>
        </p:nvSpPr>
        <p:spPr>
          <a:xfrm>
            <a:off x="713618" y="2881383"/>
            <a:ext cx="3192900" cy="1604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3" type="subTitle"/>
          </p:nvPr>
        </p:nvSpPr>
        <p:spPr>
          <a:xfrm>
            <a:off x="4942450" y="2466625"/>
            <a:ext cx="3192900" cy="52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Playfair Display SemiBold"/>
                <a:ea typeface="Playfair Display SemiBold"/>
                <a:cs typeface="Playfair Display SemiBold"/>
                <a:sym typeface="Playfair Displa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p5"/>
          <p:cNvSpPr txBox="1"/>
          <p:nvPr>
            <p:ph idx="4" type="subTitle"/>
          </p:nvPr>
        </p:nvSpPr>
        <p:spPr>
          <a:xfrm>
            <a:off x="713618" y="2466625"/>
            <a:ext cx="3192900" cy="52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i="1" sz="2400">
                <a:solidFill>
                  <a:schemeClr val="dk1"/>
                </a:solidFill>
                <a:latin typeface="Playfair Display SemiBold"/>
                <a:ea typeface="Playfair Display SemiBold"/>
                <a:cs typeface="Playfair Display SemiBold"/>
                <a:sym typeface="Playfair Displa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0" y="3"/>
            <a:ext cx="9144000" cy="5143495"/>
          </a:xfrm>
          <a:prstGeom prst="rect">
            <a:avLst/>
          </a:prstGeom>
          <a:noFill/>
          <a:ln>
            <a:noFill/>
          </a:ln>
        </p:spPr>
      </p:pic>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p:nvPr>
            <p:ph type="title"/>
          </p:nvPr>
        </p:nvSpPr>
        <p:spPr>
          <a:xfrm>
            <a:off x="720000" y="445025"/>
            <a:ext cx="563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7"/>
          <p:cNvSpPr txBox="1"/>
          <p:nvPr>
            <p:ph idx="1" type="subTitle"/>
          </p:nvPr>
        </p:nvSpPr>
        <p:spPr>
          <a:xfrm>
            <a:off x="714077" y="1557450"/>
            <a:ext cx="4449600" cy="2607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7"/>
          <p:cNvSpPr/>
          <p:nvPr>
            <p:ph idx="2" type="pic"/>
          </p:nvPr>
        </p:nvSpPr>
        <p:spPr>
          <a:xfrm flipH="1">
            <a:off x="6236050" y="-83838"/>
            <a:ext cx="5311200" cy="53112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pic>
        <p:nvPicPr>
          <p:cNvPr id="37" name="Google Shape;37;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8"/>
          <p:cNvSpPr txBox="1"/>
          <p:nvPr>
            <p:ph type="title"/>
          </p:nvPr>
        </p:nvSpPr>
        <p:spPr>
          <a:xfrm>
            <a:off x="1725025" y="1307100"/>
            <a:ext cx="5694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9"/>
          <p:cNvSpPr txBox="1"/>
          <p:nvPr>
            <p:ph type="title"/>
          </p:nvPr>
        </p:nvSpPr>
        <p:spPr>
          <a:xfrm>
            <a:off x="1257450" y="1330650"/>
            <a:ext cx="66291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2" name="Google Shape;42;p9"/>
          <p:cNvSpPr txBox="1"/>
          <p:nvPr>
            <p:ph idx="1" type="subTitle"/>
          </p:nvPr>
        </p:nvSpPr>
        <p:spPr>
          <a:xfrm>
            <a:off x="1257450" y="3295050"/>
            <a:ext cx="6629100" cy="51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ph idx="2" type="pic"/>
          </p:nvPr>
        </p:nvSpPr>
        <p:spPr>
          <a:xfrm flipH="1">
            <a:off x="3" y="0"/>
            <a:ext cx="9144000" cy="5143500"/>
          </a:xfrm>
          <a:prstGeom prst="rect">
            <a:avLst/>
          </a:prstGeom>
          <a:noFill/>
          <a:ln>
            <a:noFill/>
          </a:ln>
        </p:spPr>
      </p:sp>
      <p:sp>
        <p:nvSpPr>
          <p:cNvPr id="45" name="Google Shape;45;p10"/>
          <p:cNvSpPr txBox="1"/>
          <p:nvPr>
            <p:ph type="title"/>
          </p:nvPr>
        </p:nvSpPr>
        <p:spPr>
          <a:xfrm>
            <a:off x="713225" y="3298300"/>
            <a:ext cx="4077000" cy="12963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google.com/spreadsheets/d/1kDmUirYTq2ykeqLK_DvJnhDtEUsPwy2_41_UQzxM45Q/copy" TargetMode="External"/><Relationship Id="rId4" Type="http://schemas.openxmlformats.org/officeDocument/2006/relationships/image" Target="../media/image27.png"/><Relationship Id="rId5" Type="http://schemas.openxmlformats.org/officeDocument/2006/relationships/hyperlink" Target="https://docs.google.com/spreadsheets/d/1kDmUirYTq2ykeqLK_DvJnhDtEUsPwy2_41_UQzxM45Q/copy" TargetMode="External"/><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kDmUirYTq2ykeqLK_DvJnhDtEUsPwy2_41_UQzxM45Q/copy" TargetMode="External"/><Relationship Id="rId4" Type="http://schemas.openxmlformats.org/officeDocument/2006/relationships/image" Target="../media/image27.png"/><Relationship Id="rId5" Type="http://schemas.openxmlformats.org/officeDocument/2006/relationships/hyperlink" Target="https://docs.google.com/spreadsheets/d/1kDmUirYTq2ykeqLK_DvJnhDtEUsPwy2_41_UQzxM45Q/copy" TargetMode="External"/><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1"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hyperlink" Target="https://storyset.com/pana?utm_source=slidesgo_template&amp;utm_medium=referral-link&amp;utm_campaign=slidesgo_final_slides&amp;utm_term=pana&amp;utm_content=storyset" TargetMode="External"/><Relationship Id="rId13" Type="http://schemas.openxmlformats.org/officeDocument/2006/relationships/image" Target="../media/image19.png"/><Relationship Id="rId12" Type="http://schemas.openxmlformats.org/officeDocument/2006/relationships/hyperlink" Target="https://storyset.com/pana?utm_source=slidesgo_template&amp;utm_medium=referral-link&amp;utm_campaign=slidesgo_final_slides&amp;utm_term=pana&amp;utm_content=storyset" TargetMode="External"/><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9" Type="http://schemas.openxmlformats.org/officeDocument/2006/relationships/hyperlink" Target="https://storyset.com/pana?utm_source=slidesgo_template&amp;utm_medium=referral-link&amp;utm_campaign=slidesgo_final_slides&amp;utm_term=pana&amp;utm_content=storyset" TargetMode="External"/><Relationship Id="rId15" Type="http://schemas.openxmlformats.org/officeDocument/2006/relationships/image" Target="../media/image8.png"/><Relationship Id="rId14" Type="http://schemas.openxmlformats.org/officeDocument/2006/relationships/image" Target="../media/image25.png"/><Relationship Id="rId17" Type="http://schemas.openxmlformats.org/officeDocument/2006/relationships/image" Target="../media/image16.jpg"/><Relationship Id="rId16" Type="http://schemas.openxmlformats.org/officeDocument/2006/relationships/image" Target="../media/image23.png"/><Relationship Id="rId5" Type="http://schemas.openxmlformats.org/officeDocument/2006/relationships/hyperlink" Target="https://storyset.com/bro?utm_source=slidesgo_template&amp;utm_medium=referral-link&amp;utm_campaign=slidesgo_final_slides&amp;utm_term=bro&amp;utm_content=storyset" TargetMode="Externa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7" Type="http://schemas.openxmlformats.org/officeDocument/2006/relationships/hyperlink" Target="https://storyset.com/cuate?utm_source=slidesgo_template&amp;utm_medium=referral-link&amp;utm_campaign=slidesgo_final_slides&amp;utm_term=cuate&amp;utm_content=storyset" TargetMode="External"/><Relationship Id="rId8" Type="http://schemas.openxmlformats.org/officeDocument/2006/relationships/hyperlink" Target="https://storyset.com/pana?utm_source=slidesgo_template&amp;utm_medium=referral-link&amp;utm_campaign=slidesgo_final_slides&amp;utm_term=pana&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type="ctrTitle"/>
          </p:nvPr>
        </p:nvSpPr>
        <p:spPr>
          <a:xfrm>
            <a:off x="1092600" y="1008056"/>
            <a:ext cx="6958800" cy="26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latin typeface="Playfair Display SemiBold"/>
                <a:ea typeface="Playfair Display SemiBold"/>
                <a:cs typeface="Playfair Display SemiBold"/>
                <a:sym typeface="Playfair Display SemiBold"/>
              </a:rPr>
              <a:t>The Factors and Impacts on South Korea’s Fertility Decline: An Analysis of Social, Economic, and Demographic Impacts</a:t>
            </a:r>
            <a:endParaRPr i="1" sz="1600">
              <a:latin typeface="Playfair Display"/>
              <a:ea typeface="Playfair Display"/>
              <a:cs typeface="Playfair Display"/>
              <a:sym typeface="Playfair Display"/>
            </a:endParaRPr>
          </a:p>
        </p:txBody>
      </p:sp>
      <p:sp>
        <p:nvSpPr>
          <p:cNvPr id="95" name="Google Shape;95;p21"/>
          <p:cNvSpPr txBox="1"/>
          <p:nvPr>
            <p:ph idx="1" type="subTitle"/>
          </p:nvPr>
        </p:nvSpPr>
        <p:spPr>
          <a:xfrm>
            <a:off x="1106789" y="3714844"/>
            <a:ext cx="45288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SAS Hackathon 2023</a:t>
            </a:r>
            <a:r>
              <a:rPr lang="en">
                <a:latin typeface="Roboto"/>
                <a:ea typeface="Roboto"/>
                <a:cs typeface="Roboto"/>
                <a:sym typeface="Roboto"/>
              </a:rPr>
              <a:t> | Team K-Analysts</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2503350" y="2384235"/>
            <a:ext cx="4137300" cy="133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191" name="Google Shape;191;p30"/>
          <p:cNvSpPr/>
          <p:nvPr/>
        </p:nvSpPr>
        <p:spPr>
          <a:xfrm>
            <a:off x="3903150" y="808407"/>
            <a:ext cx="1337700" cy="1337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idx="2" type="title"/>
          </p:nvPr>
        </p:nvSpPr>
        <p:spPr>
          <a:xfrm>
            <a:off x="3732750" y="1034157"/>
            <a:ext cx="1678500" cy="7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Methods</a:t>
            </a:r>
            <a:endParaRPr/>
          </a:p>
        </p:txBody>
      </p:sp>
      <p:pic>
        <p:nvPicPr>
          <p:cNvPr descr="File:SAS logo horiz.svg - Wikimedia Commons" id="198" name="Google Shape;198;p31"/>
          <p:cNvPicPr preferRelativeResize="0"/>
          <p:nvPr/>
        </p:nvPicPr>
        <p:blipFill>
          <a:blip r:embed="rId3">
            <a:alphaModFix/>
          </a:blip>
          <a:stretch>
            <a:fillRect/>
          </a:stretch>
        </p:blipFill>
        <p:spPr>
          <a:xfrm>
            <a:off x="6104974" y="1335625"/>
            <a:ext cx="2380474" cy="839450"/>
          </a:xfrm>
          <a:prstGeom prst="rect">
            <a:avLst/>
          </a:prstGeom>
          <a:noFill/>
          <a:ln>
            <a:noFill/>
          </a:ln>
        </p:spPr>
      </p:pic>
      <p:sp>
        <p:nvSpPr>
          <p:cNvPr id="199" name="Google Shape;199;p31"/>
          <p:cNvSpPr txBox="1"/>
          <p:nvPr>
            <p:ph idx="1" type="body"/>
          </p:nvPr>
        </p:nvSpPr>
        <p:spPr>
          <a:xfrm>
            <a:off x="713225" y="1113950"/>
            <a:ext cx="4949400" cy="349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SAS Visual Analytics, Google Colab, and Tableau used for data visualization and Python programming</a:t>
            </a:r>
            <a:endParaRPr/>
          </a:p>
          <a:p>
            <a:pPr indent="-317500" lvl="0" marL="457200" rtl="0" algn="l">
              <a:lnSpc>
                <a:spcPct val="115000"/>
              </a:lnSpc>
              <a:spcBef>
                <a:spcPts val="0"/>
              </a:spcBef>
              <a:spcAft>
                <a:spcPts val="0"/>
              </a:spcAft>
              <a:buSzPts val="1400"/>
              <a:buChar char="●"/>
            </a:pPr>
            <a:r>
              <a:rPr lang="en"/>
              <a:t>OECD database used as a data source for analysis</a:t>
            </a:r>
            <a:endParaRPr/>
          </a:p>
          <a:p>
            <a:pPr indent="-317500" lvl="0" marL="457200" rtl="0" algn="l">
              <a:lnSpc>
                <a:spcPct val="115000"/>
              </a:lnSpc>
              <a:spcBef>
                <a:spcPts val="0"/>
              </a:spcBef>
              <a:spcAft>
                <a:spcPts val="0"/>
              </a:spcAft>
              <a:buSzPts val="1400"/>
              <a:buChar char="●"/>
            </a:pPr>
            <a:r>
              <a:rPr lang="en"/>
              <a:t>Merging of multiple datasets into a single dataset</a:t>
            </a:r>
            <a:endParaRPr/>
          </a:p>
          <a:p>
            <a:pPr indent="-317500" lvl="0" marL="457200" rtl="0" algn="l">
              <a:lnSpc>
                <a:spcPct val="115000"/>
              </a:lnSpc>
              <a:spcBef>
                <a:spcPts val="0"/>
              </a:spcBef>
              <a:spcAft>
                <a:spcPts val="0"/>
              </a:spcAft>
              <a:buSzPts val="1400"/>
              <a:buChar char="●"/>
            </a:pPr>
            <a:r>
              <a:rPr lang="en"/>
              <a:t>Application of machine learning algorithms for analysis</a:t>
            </a:r>
            <a:endParaRPr/>
          </a:p>
          <a:p>
            <a:pPr indent="-317500" lvl="0" marL="457200" rtl="0" algn="l">
              <a:lnSpc>
                <a:spcPct val="115000"/>
              </a:lnSpc>
              <a:spcBef>
                <a:spcPts val="0"/>
              </a:spcBef>
              <a:spcAft>
                <a:spcPts val="0"/>
              </a:spcAft>
              <a:buSzPts val="1400"/>
              <a:buChar char="●"/>
            </a:pPr>
            <a:r>
              <a:rPr lang="en"/>
              <a:t>Statistical analysis performed on the merged dataset</a:t>
            </a:r>
            <a:endParaRPr/>
          </a:p>
        </p:txBody>
      </p:sp>
      <p:pic>
        <p:nvPicPr>
          <p:cNvPr descr="Colab: An easy way to learn and use TensorFlow — The TensorFlow Blog" id="200" name="Google Shape;200;p31"/>
          <p:cNvPicPr preferRelativeResize="0"/>
          <p:nvPr/>
        </p:nvPicPr>
        <p:blipFill>
          <a:blip r:embed="rId4">
            <a:alphaModFix/>
          </a:blip>
          <a:stretch>
            <a:fillRect/>
          </a:stretch>
        </p:blipFill>
        <p:spPr>
          <a:xfrm>
            <a:off x="6071256" y="3452202"/>
            <a:ext cx="2447929" cy="930273"/>
          </a:xfrm>
          <a:prstGeom prst="rect">
            <a:avLst/>
          </a:prstGeom>
          <a:noFill/>
          <a:ln>
            <a:noFill/>
          </a:ln>
        </p:spPr>
      </p:pic>
      <p:pic>
        <p:nvPicPr>
          <p:cNvPr descr="File:Python logo and wordmark.svg - Wikimedia Commons" id="201" name="Google Shape;201;p31"/>
          <p:cNvPicPr preferRelativeResize="0"/>
          <p:nvPr/>
        </p:nvPicPr>
        <p:blipFill>
          <a:blip r:embed="rId5">
            <a:alphaModFix/>
          </a:blip>
          <a:stretch>
            <a:fillRect/>
          </a:stretch>
        </p:blipFill>
        <p:spPr>
          <a:xfrm>
            <a:off x="5882450" y="2534723"/>
            <a:ext cx="2941274" cy="7469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Methods (Continued)</a:t>
            </a:r>
            <a:endParaRPr/>
          </a:p>
        </p:txBody>
      </p:sp>
      <p:sp>
        <p:nvSpPr>
          <p:cNvPr id="207" name="Google Shape;207;p32"/>
          <p:cNvSpPr txBox="1"/>
          <p:nvPr>
            <p:ph idx="1" type="subTitle"/>
          </p:nvPr>
        </p:nvSpPr>
        <p:spPr>
          <a:xfrm>
            <a:off x="720000" y="1105200"/>
            <a:ext cx="77040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conducted our analysis using these methods:</a:t>
            </a:r>
            <a:endParaRPr/>
          </a:p>
        </p:txBody>
      </p:sp>
      <p:sp>
        <p:nvSpPr>
          <p:cNvPr id="208" name="Google Shape;208;p32"/>
          <p:cNvSpPr txBox="1"/>
          <p:nvPr/>
        </p:nvSpPr>
        <p:spPr>
          <a:xfrm flipH="1">
            <a:off x="5953200" y="1662315"/>
            <a:ext cx="1231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Playfair Display SemiBold"/>
                <a:ea typeface="Playfair Display SemiBold"/>
                <a:cs typeface="Playfair Display SemiBold"/>
                <a:sym typeface="Playfair Display SemiBold"/>
              </a:rPr>
              <a:t>Random Forest</a:t>
            </a:r>
            <a:endParaRPr i="1" sz="1500">
              <a:solidFill>
                <a:schemeClr val="dk1"/>
              </a:solidFill>
              <a:latin typeface="Playfair Display SemiBold"/>
              <a:ea typeface="Playfair Display SemiBold"/>
              <a:cs typeface="Playfair Display SemiBold"/>
              <a:sym typeface="Playfair Display SemiBold"/>
            </a:endParaRPr>
          </a:p>
        </p:txBody>
      </p:sp>
      <p:sp>
        <p:nvSpPr>
          <p:cNvPr id="209" name="Google Shape;209;p32"/>
          <p:cNvSpPr/>
          <p:nvPr/>
        </p:nvSpPr>
        <p:spPr>
          <a:xfrm>
            <a:off x="5020101" y="1662313"/>
            <a:ext cx="572700" cy="57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32"/>
          <p:cNvCxnSpPr>
            <a:stCxn id="209" idx="6"/>
            <a:endCxn id="208" idx="3"/>
          </p:cNvCxnSpPr>
          <p:nvPr/>
        </p:nvCxnSpPr>
        <p:spPr>
          <a:xfrm>
            <a:off x="5592801" y="1948663"/>
            <a:ext cx="360300" cy="0"/>
          </a:xfrm>
          <a:prstGeom prst="straightConnector1">
            <a:avLst/>
          </a:prstGeom>
          <a:noFill/>
          <a:ln cap="flat" cmpd="sng" w="9525">
            <a:solidFill>
              <a:schemeClr val="dk2"/>
            </a:solidFill>
            <a:prstDash val="solid"/>
            <a:round/>
            <a:headEnd len="med" w="med" type="none"/>
            <a:tailEnd len="med" w="med" type="none"/>
          </a:ln>
        </p:spPr>
      </p:cxnSp>
      <p:grpSp>
        <p:nvGrpSpPr>
          <p:cNvPr id="211" name="Google Shape;211;p32"/>
          <p:cNvGrpSpPr/>
          <p:nvPr/>
        </p:nvGrpSpPr>
        <p:grpSpPr>
          <a:xfrm>
            <a:off x="5145815" y="1792138"/>
            <a:ext cx="319405" cy="313050"/>
            <a:chOff x="-60988625" y="3740800"/>
            <a:chExt cx="316650" cy="310350"/>
          </a:xfrm>
        </p:grpSpPr>
        <p:sp>
          <p:nvSpPr>
            <p:cNvPr id="212" name="Google Shape;212;p3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2"/>
          <p:cNvSpPr/>
          <p:nvPr/>
        </p:nvSpPr>
        <p:spPr>
          <a:xfrm>
            <a:off x="1959600" y="1948675"/>
            <a:ext cx="2357400" cy="2357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2"/>
          <p:cNvCxnSpPr>
            <a:stCxn id="209" idx="2"/>
            <a:endCxn id="215" idx="6"/>
          </p:cNvCxnSpPr>
          <p:nvPr/>
        </p:nvCxnSpPr>
        <p:spPr>
          <a:xfrm flipH="1">
            <a:off x="4316901" y="1948663"/>
            <a:ext cx="703200" cy="1178700"/>
          </a:xfrm>
          <a:prstGeom prst="bentConnector3">
            <a:avLst>
              <a:gd fmla="val 49993" name="adj1"/>
            </a:avLst>
          </a:prstGeom>
          <a:noFill/>
          <a:ln cap="flat" cmpd="sng" w="9525">
            <a:solidFill>
              <a:schemeClr val="dk2"/>
            </a:solidFill>
            <a:prstDash val="solid"/>
            <a:round/>
            <a:headEnd len="med" w="med" type="none"/>
            <a:tailEnd len="med" w="med" type="none"/>
          </a:ln>
        </p:spPr>
      </p:cxnSp>
      <p:sp>
        <p:nvSpPr>
          <p:cNvPr id="217" name="Google Shape;217;p32"/>
          <p:cNvSpPr txBox="1"/>
          <p:nvPr/>
        </p:nvSpPr>
        <p:spPr>
          <a:xfrm flipH="1">
            <a:off x="5953200" y="2841007"/>
            <a:ext cx="1231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Playfair Display SemiBold"/>
                <a:ea typeface="Playfair Display SemiBold"/>
                <a:cs typeface="Playfair Display SemiBold"/>
                <a:sym typeface="Playfair Display SemiBold"/>
              </a:rPr>
              <a:t>Lasso Regression</a:t>
            </a:r>
            <a:endParaRPr i="1" sz="1500">
              <a:solidFill>
                <a:schemeClr val="dk1"/>
              </a:solidFill>
              <a:latin typeface="Playfair Display SemiBold"/>
              <a:ea typeface="Playfair Display SemiBold"/>
              <a:cs typeface="Playfair Display SemiBold"/>
              <a:sym typeface="Playfair Display SemiBold"/>
            </a:endParaRPr>
          </a:p>
        </p:txBody>
      </p:sp>
      <p:sp>
        <p:nvSpPr>
          <p:cNvPr id="218" name="Google Shape;218;p32"/>
          <p:cNvSpPr/>
          <p:nvPr/>
        </p:nvSpPr>
        <p:spPr>
          <a:xfrm>
            <a:off x="5020101" y="2841005"/>
            <a:ext cx="572700" cy="57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2"/>
          <p:cNvCxnSpPr>
            <a:stCxn id="218" idx="6"/>
            <a:endCxn id="217" idx="3"/>
          </p:cNvCxnSpPr>
          <p:nvPr/>
        </p:nvCxnSpPr>
        <p:spPr>
          <a:xfrm>
            <a:off x="5592801" y="3127355"/>
            <a:ext cx="360300" cy="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32"/>
          <p:cNvSpPr txBox="1"/>
          <p:nvPr/>
        </p:nvSpPr>
        <p:spPr>
          <a:xfrm flipH="1">
            <a:off x="5953200" y="4030815"/>
            <a:ext cx="1231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Playfair Display SemiBold"/>
                <a:ea typeface="Playfair Display SemiBold"/>
                <a:cs typeface="Playfair Display SemiBold"/>
                <a:sym typeface="Playfair Display SemiBold"/>
              </a:rPr>
              <a:t>Linear Regression</a:t>
            </a:r>
            <a:endParaRPr i="1" sz="1500">
              <a:solidFill>
                <a:schemeClr val="dk1"/>
              </a:solidFill>
              <a:latin typeface="Playfair Display SemiBold"/>
              <a:ea typeface="Playfair Display SemiBold"/>
              <a:cs typeface="Playfair Display SemiBold"/>
              <a:sym typeface="Playfair Display SemiBold"/>
            </a:endParaRPr>
          </a:p>
        </p:txBody>
      </p:sp>
      <p:sp>
        <p:nvSpPr>
          <p:cNvPr id="221" name="Google Shape;221;p32"/>
          <p:cNvSpPr/>
          <p:nvPr/>
        </p:nvSpPr>
        <p:spPr>
          <a:xfrm>
            <a:off x="5020101" y="4030813"/>
            <a:ext cx="572700" cy="57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32"/>
          <p:cNvCxnSpPr>
            <a:stCxn id="221" idx="6"/>
            <a:endCxn id="220" idx="3"/>
          </p:cNvCxnSpPr>
          <p:nvPr/>
        </p:nvCxnSpPr>
        <p:spPr>
          <a:xfrm>
            <a:off x="5592801" y="4317163"/>
            <a:ext cx="360300" cy="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32"/>
          <p:cNvCxnSpPr>
            <a:stCxn id="218" idx="2"/>
            <a:endCxn id="215" idx="6"/>
          </p:cNvCxnSpPr>
          <p:nvPr/>
        </p:nvCxnSpPr>
        <p:spPr>
          <a:xfrm flipH="1">
            <a:off x="4316901" y="3127355"/>
            <a:ext cx="703200" cy="6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224" name="Google Shape;224;p32"/>
          <p:cNvCxnSpPr>
            <a:stCxn id="221" idx="2"/>
            <a:endCxn id="215" idx="6"/>
          </p:cNvCxnSpPr>
          <p:nvPr/>
        </p:nvCxnSpPr>
        <p:spPr>
          <a:xfrm rot="10800000">
            <a:off x="4316901" y="3127363"/>
            <a:ext cx="703200" cy="1189800"/>
          </a:xfrm>
          <a:prstGeom prst="bentConnector3">
            <a:avLst>
              <a:gd fmla="val 49993" name="adj1"/>
            </a:avLst>
          </a:prstGeom>
          <a:noFill/>
          <a:ln cap="flat" cmpd="sng" w="9525">
            <a:solidFill>
              <a:schemeClr val="dk2"/>
            </a:solidFill>
            <a:prstDash val="solid"/>
            <a:round/>
            <a:headEnd len="med" w="med" type="none"/>
            <a:tailEnd len="med" w="med" type="none"/>
          </a:ln>
        </p:spPr>
      </p:cxnSp>
      <p:sp>
        <p:nvSpPr>
          <p:cNvPr id="225" name="Google Shape;225;p32"/>
          <p:cNvSpPr/>
          <p:nvPr/>
        </p:nvSpPr>
        <p:spPr>
          <a:xfrm>
            <a:off x="5146750" y="4158259"/>
            <a:ext cx="319393" cy="31780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2"/>
          <p:cNvGrpSpPr/>
          <p:nvPr/>
        </p:nvGrpSpPr>
        <p:grpSpPr>
          <a:xfrm>
            <a:off x="5149281" y="2967256"/>
            <a:ext cx="319388" cy="320196"/>
            <a:chOff x="-64044600" y="3360375"/>
            <a:chExt cx="315850" cy="316650"/>
          </a:xfrm>
        </p:grpSpPr>
        <p:sp>
          <p:nvSpPr>
            <p:cNvPr id="227" name="Google Shape;227;p3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2"/>
          <p:cNvSpPr/>
          <p:nvPr/>
        </p:nvSpPr>
        <p:spPr>
          <a:xfrm>
            <a:off x="2273100" y="2262025"/>
            <a:ext cx="1730400" cy="173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32"/>
          <p:cNvGrpSpPr/>
          <p:nvPr/>
        </p:nvGrpSpPr>
        <p:grpSpPr>
          <a:xfrm>
            <a:off x="2865853" y="2942388"/>
            <a:ext cx="517946" cy="370523"/>
            <a:chOff x="2678275" y="2090100"/>
            <a:chExt cx="481900" cy="357475"/>
          </a:xfrm>
        </p:grpSpPr>
        <p:sp>
          <p:nvSpPr>
            <p:cNvPr id="232" name="Google Shape;232;p3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 name="Google Shape;233;p3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4" name="Google Shape;234;p3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 name="Google Shape;235;p3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6" name="Google Shape;236;p3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 of South Korea</a:t>
            </a:r>
            <a:endParaRPr/>
          </a:p>
        </p:txBody>
      </p:sp>
      <p:sp>
        <p:nvSpPr>
          <p:cNvPr id="242" name="Google Shape;242;p33"/>
          <p:cNvSpPr txBox="1"/>
          <p:nvPr>
            <p:ph idx="1" type="body"/>
          </p:nvPr>
        </p:nvSpPr>
        <p:spPr>
          <a:xfrm>
            <a:off x="713225" y="1113950"/>
            <a:ext cx="2072100" cy="349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t>
            </a:r>
            <a:r>
              <a:rPr lang="en"/>
              <a:t>raph presents a comparison of various factors obtained from the OECD database, focusing on South Korea and covering the time period from 2005 to the present day.</a:t>
            </a:r>
            <a:endParaRPr/>
          </a:p>
        </p:txBody>
      </p:sp>
      <p:pic>
        <p:nvPicPr>
          <p:cNvPr id="243" name="Google Shape;243;p33"/>
          <p:cNvPicPr preferRelativeResize="0"/>
          <p:nvPr/>
        </p:nvPicPr>
        <p:blipFill rotWithShape="1">
          <a:blip r:embed="rId3">
            <a:alphaModFix/>
          </a:blip>
          <a:srcRect b="9261" l="3574" r="3350" t="9358"/>
          <a:stretch/>
        </p:blipFill>
        <p:spPr>
          <a:xfrm>
            <a:off x="2982275" y="1113950"/>
            <a:ext cx="5749925" cy="381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Fertility Rate</a:t>
            </a:r>
            <a:endParaRPr/>
          </a:p>
        </p:txBody>
      </p:sp>
      <p:pic>
        <p:nvPicPr>
          <p:cNvPr id="249" name="Google Shape;249;p34" title="Chart">
            <a:hlinkClick r:id="rId3"/>
          </p:cNvPr>
          <p:cNvPicPr preferRelativeResize="0"/>
          <p:nvPr/>
        </p:nvPicPr>
        <p:blipFill>
          <a:blip r:embed="rId4">
            <a:alphaModFix/>
          </a:blip>
          <a:stretch>
            <a:fillRect/>
          </a:stretch>
        </p:blipFill>
        <p:spPr>
          <a:xfrm>
            <a:off x="713100" y="1410025"/>
            <a:ext cx="4422321" cy="2734400"/>
          </a:xfrm>
          <a:prstGeom prst="rect">
            <a:avLst/>
          </a:prstGeom>
          <a:noFill/>
          <a:ln>
            <a:noFill/>
          </a:ln>
        </p:spPr>
      </p:pic>
      <p:pic>
        <p:nvPicPr>
          <p:cNvPr id="250" name="Google Shape;250;p34">
            <a:hlinkClick r:id="rId5"/>
          </p:cNvPr>
          <p:cNvPicPr preferRelativeResize="0"/>
          <p:nvPr/>
        </p:nvPicPr>
        <p:blipFill>
          <a:blip r:embed="rId6">
            <a:alphaModFix/>
          </a:blip>
          <a:stretch>
            <a:fillRect/>
          </a:stretch>
        </p:blipFill>
        <p:spPr>
          <a:xfrm>
            <a:off x="720000" y="1395625"/>
            <a:ext cx="4532944" cy="3105550"/>
          </a:xfrm>
          <a:prstGeom prst="rect">
            <a:avLst/>
          </a:prstGeom>
          <a:noFill/>
          <a:ln>
            <a:noFill/>
          </a:ln>
        </p:spPr>
      </p:pic>
      <p:sp>
        <p:nvSpPr>
          <p:cNvPr id="251" name="Google Shape;251;p34"/>
          <p:cNvSpPr txBox="1"/>
          <p:nvPr>
            <p:ph idx="4294967295" type="body"/>
          </p:nvPr>
        </p:nvSpPr>
        <p:spPr>
          <a:xfrm>
            <a:off x="5536200" y="1395600"/>
            <a:ext cx="2887800" cy="3105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Global fertility rate has decreased over time from 1950 to the present date</a:t>
            </a:r>
            <a:endParaRPr/>
          </a:p>
          <a:p>
            <a:pPr indent="-317500" lvl="0" marL="457200" rtl="0" algn="l">
              <a:lnSpc>
                <a:spcPct val="115000"/>
              </a:lnSpc>
              <a:spcBef>
                <a:spcPts val="0"/>
              </a:spcBef>
              <a:spcAft>
                <a:spcPts val="0"/>
              </a:spcAft>
              <a:buSzPts val="1400"/>
              <a:buChar char="●"/>
            </a:pPr>
            <a:r>
              <a:rPr lang="en"/>
              <a:t>In the 1950s, rates ranged from 3 to 4, whereas in 2020, rates range from 1.5 to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Fertility Rate Comparison</a:t>
            </a:r>
            <a:endParaRPr/>
          </a:p>
        </p:txBody>
      </p:sp>
      <p:sp>
        <p:nvSpPr>
          <p:cNvPr id="257" name="Google Shape;257;p35"/>
          <p:cNvSpPr txBox="1"/>
          <p:nvPr>
            <p:ph idx="4294967295" type="title"/>
          </p:nvPr>
        </p:nvSpPr>
        <p:spPr>
          <a:xfrm>
            <a:off x="6725000" y="3237060"/>
            <a:ext cx="1673100" cy="527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t>Korea</a:t>
            </a:r>
            <a:endParaRPr i="1" sz="2400"/>
          </a:p>
        </p:txBody>
      </p:sp>
      <p:sp>
        <p:nvSpPr>
          <p:cNvPr id="258" name="Google Shape;258;p35"/>
          <p:cNvSpPr txBox="1"/>
          <p:nvPr>
            <p:ph idx="4294967295" type="subTitle"/>
          </p:nvPr>
        </p:nvSpPr>
        <p:spPr>
          <a:xfrm>
            <a:off x="6725000" y="3612111"/>
            <a:ext cx="1673100" cy="572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Significant decline from 6 to below 1, marked lower than the global average fertility rate</a:t>
            </a:r>
            <a:endParaRPr sz="1100"/>
          </a:p>
        </p:txBody>
      </p:sp>
      <p:sp>
        <p:nvSpPr>
          <p:cNvPr id="259" name="Google Shape;259;p35"/>
          <p:cNvSpPr txBox="1"/>
          <p:nvPr>
            <p:ph idx="4294967295" type="title"/>
          </p:nvPr>
        </p:nvSpPr>
        <p:spPr>
          <a:xfrm>
            <a:off x="6725000" y="1508656"/>
            <a:ext cx="1673100" cy="527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t>Global</a:t>
            </a:r>
            <a:endParaRPr i="1" sz="2400"/>
          </a:p>
        </p:txBody>
      </p:sp>
      <p:sp>
        <p:nvSpPr>
          <p:cNvPr id="260" name="Google Shape;260;p35"/>
          <p:cNvSpPr txBox="1"/>
          <p:nvPr>
            <p:ph idx="4294967295" type="subTitle"/>
          </p:nvPr>
        </p:nvSpPr>
        <p:spPr>
          <a:xfrm>
            <a:off x="6725000" y="1883706"/>
            <a:ext cx="1673100" cy="572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Overall decline from 3.5 to 1.5, but fairly consistent in their downward trend</a:t>
            </a:r>
            <a:endParaRPr sz="1100"/>
          </a:p>
        </p:txBody>
      </p:sp>
      <p:sp>
        <p:nvSpPr>
          <p:cNvPr id="261" name="Google Shape;261;p35"/>
          <p:cNvSpPr/>
          <p:nvPr/>
        </p:nvSpPr>
        <p:spPr>
          <a:xfrm>
            <a:off x="5762311" y="1567934"/>
            <a:ext cx="810300" cy="81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5762311" y="3290773"/>
            <a:ext cx="810300" cy="81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6033878" y="1799237"/>
            <a:ext cx="267138" cy="347695"/>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5"/>
          <p:cNvGrpSpPr/>
          <p:nvPr/>
        </p:nvGrpSpPr>
        <p:grpSpPr>
          <a:xfrm>
            <a:off x="6012599" y="3521630"/>
            <a:ext cx="309702" cy="348586"/>
            <a:chOff x="-20930075" y="4066100"/>
            <a:chExt cx="269400" cy="303250"/>
          </a:xfrm>
        </p:grpSpPr>
        <p:sp>
          <p:nvSpPr>
            <p:cNvPr id="265" name="Google Shape;265;p3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 name="Google Shape;267;p35" title="Chart">
            <a:hlinkClick r:id="rId3"/>
          </p:cNvPr>
          <p:cNvPicPr preferRelativeResize="0"/>
          <p:nvPr/>
        </p:nvPicPr>
        <p:blipFill>
          <a:blip r:embed="rId4">
            <a:alphaModFix/>
          </a:blip>
          <a:stretch>
            <a:fillRect/>
          </a:stretch>
        </p:blipFill>
        <p:spPr>
          <a:xfrm>
            <a:off x="713100" y="1410025"/>
            <a:ext cx="4422321" cy="2734400"/>
          </a:xfrm>
          <a:prstGeom prst="rect">
            <a:avLst/>
          </a:prstGeom>
          <a:noFill/>
          <a:ln>
            <a:noFill/>
          </a:ln>
        </p:spPr>
      </p:pic>
      <p:pic>
        <p:nvPicPr>
          <p:cNvPr id="268" name="Google Shape;268;p35">
            <a:hlinkClick r:id="rId5"/>
          </p:cNvPr>
          <p:cNvPicPr preferRelativeResize="0"/>
          <p:nvPr/>
        </p:nvPicPr>
        <p:blipFill>
          <a:blip r:embed="rId6">
            <a:alphaModFix/>
          </a:blip>
          <a:stretch>
            <a:fillRect/>
          </a:stretch>
        </p:blipFill>
        <p:spPr>
          <a:xfrm>
            <a:off x="720000" y="1410025"/>
            <a:ext cx="4422326" cy="30911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Lasso Regression</a:t>
            </a:r>
            <a:endParaRPr/>
          </a:p>
        </p:txBody>
      </p:sp>
      <p:pic>
        <p:nvPicPr>
          <p:cNvPr id="274" name="Google Shape;274;p36"/>
          <p:cNvPicPr preferRelativeResize="0"/>
          <p:nvPr/>
        </p:nvPicPr>
        <p:blipFill>
          <a:blip r:embed="rId3">
            <a:alphaModFix/>
          </a:blip>
          <a:stretch>
            <a:fillRect/>
          </a:stretch>
        </p:blipFill>
        <p:spPr>
          <a:xfrm>
            <a:off x="375343" y="1420375"/>
            <a:ext cx="3275883" cy="3320425"/>
          </a:xfrm>
          <a:prstGeom prst="rect">
            <a:avLst/>
          </a:prstGeom>
          <a:noFill/>
          <a:ln>
            <a:noFill/>
          </a:ln>
        </p:spPr>
      </p:pic>
      <p:pic>
        <p:nvPicPr>
          <p:cNvPr id="275" name="Google Shape;275;p36"/>
          <p:cNvPicPr preferRelativeResize="0"/>
          <p:nvPr/>
        </p:nvPicPr>
        <p:blipFill>
          <a:blip r:embed="rId4">
            <a:alphaModFix/>
          </a:blip>
          <a:stretch>
            <a:fillRect/>
          </a:stretch>
        </p:blipFill>
        <p:spPr>
          <a:xfrm>
            <a:off x="3851586" y="1420363"/>
            <a:ext cx="4917065" cy="332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Regression</a:t>
            </a:r>
            <a:endParaRPr/>
          </a:p>
        </p:txBody>
      </p:sp>
      <p:pic>
        <p:nvPicPr>
          <p:cNvPr id="281" name="Google Shape;281;p37"/>
          <p:cNvPicPr preferRelativeResize="0"/>
          <p:nvPr/>
        </p:nvPicPr>
        <p:blipFill rotWithShape="1">
          <a:blip r:embed="rId3">
            <a:alphaModFix/>
          </a:blip>
          <a:srcRect b="9833" l="4354" r="50380" t="15949"/>
          <a:stretch/>
        </p:blipFill>
        <p:spPr>
          <a:xfrm>
            <a:off x="145550" y="1234750"/>
            <a:ext cx="2850349" cy="3486299"/>
          </a:xfrm>
          <a:prstGeom prst="rect">
            <a:avLst/>
          </a:prstGeom>
          <a:noFill/>
          <a:ln>
            <a:noFill/>
          </a:ln>
        </p:spPr>
      </p:pic>
      <p:pic>
        <p:nvPicPr>
          <p:cNvPr id="282" name="Google Shape;282;p37"/>
          <p:cNvPicPr preferRelativeResize="0"/>
          <p:nvPr/>
        </p:nvPicPr>
        <p:blipFill rotWithShape="1">
          <a:blip r:embed="rId3">
            <a:alphaModFix/>
          </a:blip>
          <a:srcRect b="9833" l="50225" r="5113" t="15949"/>
          <a:stretch/>
        </p:blipFill>
        <p:spPr>
          <a:xfrm>
            <a:off x="3097988" y="1234749"/>
            <a:ext cx="2817328" cy="3486299"/>
          </a:xfrm>
          <a:prstGeom prst="rect">
            <a:avLst/>
          </a:prstGeom>
          <a:noFill/>
          <a:ln>
            <a:noFill/>
          </a:ln>
        </p:spPr>
      </p:pic>
      <p:sp>
        <p:nvSpPr>
          <p:cNvPr id="283" name="Google Shape;283;p37"/>
          <p:cNvSpPr txBox="1"/>
          <p:nvPr>
            <p:ph idx="1" type="body"/>
          </p:nvPr>
        </p:nvSpPr>
        <p:spPr>
          <a:xfrm>
            <a:off x="6017425" y="1234750"/>
            <a:ext cx="2887500" cy="3486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Employed</a:t>
            </a:r>
            <a:r>
              <a:rPr lang="en" sz="1200"/>
              <a:t> Random Forest to identify most important variables</a:t>
            </a:r>
            <a:endParaRPr sz="1200"/>
          </a:p>
          <a:p>
            <a:pPr indent="-304800" lvl="0" marL="457200" rtl="0" algn="l">
              <a:lnSpc>
                <a:spcPct val="115000"/>
              </a:lnSpc>
              <a:spcBef>
                <a:spcPts val="0"/>
              </a:spcBef>
              <a:spcAft>
                <a:spcPts val="0"/>
              </a:spcAft>
              <a:buSzPts val="1200"/>
              <a:buChar char="●"/>
            </a:pPr>
            <a:r>
              <a:rPr lang="en" sz="1200"/>
              <a:t>Overwhelming importance of suicide rate in determining fertility rates</a:t>
            </a:r>
            <a:endParaRPr sz="1200"/>
          </a:p>
          <a:p>
            <a:pPr indent="-304800" lvl="0" marL="457200" rtl="0" algn="l">
              <a:lnSpc>
                <a:spcPct val="115000"/>
              </a:lnSpc>
              <a:spcBef>
                <a:spcPts val="0"/>
              </a:spcBef>
              <a:spcAft>
                <a:spcPts val="0"/>
              </a:spcAft>
              <a:buSzPts val="1200"/>
              <a:buChar char="●"/>
            </a:pPr>
            <a:r>
              <a:rPr lang="en" sz="1200"/>
              <a:t>May reflect social and economic pressures that people face, discouraging people from having children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a:t>
            </a:r>
            <a:endParaRPr sz="2700"/>
          </a:p>
        </p:txBody>
      </p:sp>
      <p:pic>
        <p:nvPicPr>
          <p:cNvPr id="289" name="Google Shape;289;p38"/>
          <p:cNvPicPr preferRelativeResize="0"/>
          <p:nvPr/>
        </p:nvPicPr>
        <p:blipFill>
          <a:blip r:embed="rId3">
            <a:alphaModFix/>
          </a:blip>
          <a:stretch>
            <a:fillRect/>
          </a:stretch>
        </p:blipFill>
        <p:spPr>
          <a:xfrm>
            <a:off x="2136475" y="1157575"/>
            <a:ext cx="4785551" cy="3868675"/>
          </a:xfrm>
          <a:prstGeom prst="rect">
            <a:avLst/>
          </a:prstGeom>
          <a:noFill/>
          <a:ln>
            <a:noFill/>
          </a:ln>
        </p:spPr>
      </p:pic>
      <p:sp>
        <p:nvSpPr>
          <p:cNvPr id="290" name="Google Shape;290;p38"/>
          <p:cNvSpPr/>
          <p:nvPr/>
        </p:nvSpPr>
        <p:spPr>
          <a:xfrm>
            <a:off x="6446075" y="3929200"/>
            <a:ext cx="316800" cy="7605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Mixed Effects Model</a:t>
            </a:r>
            <a:endParaRPr/>
          </a:p>
        </p:txBody>
      </p:sp>
      <p:pic>
        <p:nvPicPr>
          <p:cNvPr id="296" name="Google Shape;296;p39"/>
          <p:cNvPicPr preferRelativeResize="0"/>
          <p:nvPr/>
        </p:nvPicPr>
        <p:blipFill>
          <a:blip r:embed="rId3">
            <a:alphaModFix/>
          </a:blip>
          <a:stretch>
            <a:fillRect/>
          </a:stretch>
        </p:blipFill>
        <p:spPr>
          <a:xfrm>
            <a:off x="917238" y="1220500"/>
            <a:ext cx="7309526" cy="737925"/>
          </a:xfrm>
          <a:prstGeom prst="rect">
            <a:avLst/>
          </a:prstGeom>
          <a:noFill/>
          <a:ln>
            <a:noFill/>
          </a:ln>
        </p:spPr>
      </p:pic>
      <p:pic>
        <p:nvPicPr>
          <p:cNvPr id="297" name="Google Shape;297;p39"/>
          <p:cNvPicPr preferRelativeResize="0"/>
          <p:nvPr/>
        </p:nvPicPr>
        <p:blipFill>
          <a:blip r:embed="rId4">
            <a:alphaModFix/>
          </a:blip>
          <a:stretch>
            <a:fillRect/>
          </a:stretch>
        </p:blipFill>
        <p:spPr>
          <a:xfrm>
            <a:off x="4634625" y="2161200"/>
            <a:ext cx="4218025" cy="2760198"/>
          </a:xfrm>
          <a:prstGeom prst="rect">
            <a:avLst/>
          </a:prstGeom>
          <a:noFill/>
          <a:ln>
            <a:noFill/>
          </a:ln>
        </p:spPr>
      </p:pic>
      <p:pic>
        <p:nvPicPr>
          <p:cNvPr id="298" name="Google Shape;298;p39"/>
          <p:cNvPicPr preferRelativeResize="0"/>
          <p:nvPr/>
        </p:nvPicPr>
        <p:blipFill>
          <a:blip r:embed="rId5">
            <a:alphaModFix/>
          </a:blip>
          <a:stretch>
            <a:fillRect/>
          </a:stretch>
        </p:blipFill>
        <p:spPr>
          <a:xfrm>
            <a:off x="291347" y="2161198"/>
            <a:ext cx="4218025" cy="2791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01" name="Google Shape;101;p22">
            <a:hlinkClick r:id="rId3"/>
          </p:cNvPr>
          <p:cNvSpPr txBox="1"/>
          <p:nvPr/>
        </p:nvSpPr>
        <p:spPr>
          <a:xfrm>
            <a:off x="881858" y="3369208"/>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layfair Display"/>
                <a:ea typeface="Playfair Display"/>
                <a:cs typeface="Playfair Display"/>
                <a:sym typeface="Playfair Display"/>
              </a:rPr>
              <a:t>Victor Ahn</a:t>
            </a:r>
            <a:endParaRPr>
              <a:solidFill>
                <a:schemeClr val="dk1"/>
              </a:solidFill>
              <a:latin typeface="Playfair Display"/>
              <a:ea typeface="Playfair Display"/>
              <a:cs typeface="Playfair Display"/>
              <a:sym typeface="Playfair Display"/>
            </a:endParaRPr>
          </a:p>
        </p:txBody>
      </p:sp>
      <p:sp>
        <p:nvSpPr>
          <p:cNvPr id="102" name="Google Shape;102;p22">
            <a:hlinkClick r:id="rId4"/>
          </p:cNvPr>
          <p:cNvSpPr txBox="1"/>
          <p:nvPr/>
        </p:nvSpPr>
        <p:spPr>
          <a:xfrm>
            <a:off x="2154401" y="3369201"/>
            <a:ext cx="17028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layfair Display"/>
                <a:ea typeface="Playfair Display"/>
                <a:cs typeface="Playfair Display"/>
                <a:sym typeface="Playfair Display"/>
              </a:rPr>
              <a:t>Federico Chung</a:t>
            </a:r>
            <a:endParaRPr b="1">
              <a:solidFill>
                <a:schemeClr val="dk1"/>
              </a:solidFill>
              <a:latin typeface="Playfair Display"/>
              <a:ea typeface="Playfair Display"/>
              <a:cs typeface="Playfair Display"/>
              <a:sym typeface="Playfair Display"/>
            </a:endParaRPr>
          </a:p>
        </p:txBody>
      </p:sp>
      <p:sp>
        <p:nvSpPr>
          <p:cNvPr id="103" name="Google Shape;103;p22">
            <a:hlinkClick r:id="rId5"/>
          </p:cNvPr>
          <p:cNvSpPr txBox="1"/>
          <p:nvPr/>
        </p:nvSpPr>
        <p:spPr>
          <a:xfrm>
            <a:off x="3924087" y="3369208"/>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layfair Display"/>
                <a:ea typeface="Playfair Display"/>
                <a:cs typeface="Playfair Display"/>
                <a:sym typeface="Playfair Display"/>
              </a:rPr>
              <a:t>Sebin Lee</a:t>
            </a:r>
            <a:endParaRPr b="1">
              <a:solidFill>
                <a:schemeClr val="dk1"/>
              </a:solidFill>
              <a:latin typeface="Playfair Display"/>
              <a:ea typeface="Playfair Display"/>
              <a:cs typeface="Playfair Display"/>
              <a:sym typeface="Playfair Display"/>
            </a:endParaRPr>
          </a:p>
        </p:txBody>
      </p:sp>
      <p:sp>
        <p:nvSpPr>
          <p:cNvPr id="104" name="Google Shape;104;p22">
            <a:hlinkClick r:id="rId6"/>
          </p:cNvPr>
          <p:cNvSpPr txBox="1"/>
          <p:nvPr/>
        </p:nvSpPr>
        <p:spPr>
          <a:xfrm>
            <a:off x="5378387" y="3369200"/>
            <a:ext cx="13278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layfair Display"/>
                <a:ea typeface="Playfair Display"/>
                <a:cs typeface="Playfair Display"/>
                <a:sym typeface="Playfair Display"/>
              </a:rPr>
              <a:t>Yongjung Lee</a:t>
            </a:r>
            <a:endParaRPr b="1">
              <a:solidFill>
                <a:schemeClr val="dk1"/>
              </a:solidFill>
              <a:latin typeface="Playfair Display"/>
              <a:ea typeface="Playfair Display"/>
              <a:cs typeface="Playfair Display"/>
              <a:sym typeface="Playfair Display"/>
            </a:endParaRPr>
          </a:p>
        </p:txBody>
      </p:sp>
      <p:sp>
        <p:nvSpPr>
          <p:cNvPr id="105" name="Google Shape;105;p22">
            <a:hlinkClick r:id="rId7"/>
          </p:cNvPr>
          <p:cNvSpPr txBox="1"/>
          <p:nvPr/>
        </p:nvSpPr>
        <p:spPr>
          <a:xfrm>
            <a:off x="6882914" y="3369200"/>
            <a:ext cx="13725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layfair Display"/>
                <a:ea typeface="Playfair Display"/>
                <a:cs typeface="Playfair Display"/>
                <a:sym typeface="Playfair Display"/>
              </a:rPr>
              <a:t>Jangwon Yun</a:t>
            </a:r>
            <a:endParaRPr b="1">
              <a:solidFill>
                <a:schemeClr val="dk1"/>
              </a:solidFill>
              <a:latin typeface="Playfair Display"/>
              <a:ea typeface="Playfair Display"/>
              <a:cs typeface="Playfair Display"/>
              <a:sym typeface="Playfair Display"/>
            </a:endParaRPr>
          </a:p>
        </p:txBody>
      </p:sp>
      <p:sp>
        <p:nvSpPr>
          <p:cNvPr id="106" name="Google Shape;106;p22">
            <a:hlinkClick r:id="rId8"/>
          </p:cNvPr>
          <p:cNvSpPr txBox="1"/>
          <p:nvPr/>
        </p:nvSpPr>
        <p:spPr>
          <a:xfrm>
            <a:off x="633301" y="3670700"/>
            <a:ext cx="1702800" cy="5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B.A. in Geographic Information Systems, University of Washington</a:t>
            </a:r>
            <a:endParaRPr sz="1000">
              <a:solidFill>
                <a:schemeClr val="dk2"/>
              </a:solidFill>
              <a:latin typeface="Roboto"/>
              <a:ea typeface="Roboto"/>
              <a:cs typeface="Roboto"/>
              <a:sym typeface="Roboto"/>
            </a:endParaRPr>
          </a:p>
        </p:txBody>
      </p:sp>
      <p:sp>
        <p:nvSpPr>
          <p:cNvPr id="107" name="Google Shape;107;p22">
            <a:hlinkClick r:id="rId9"/>
          </p:cNvPr>
          <p:cNvSpPr txBox="1"/>
          <p:nvPr/>
        </p:nvSpPr>
        <p:spPr>
          <a:xfrm>
            <a:off x="5190876" y="3670700"/>
            <a:ext cx="1702800" cy="5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B.A. in Geographic Information Systems, University of Washington</a:t>
            </a:r>
            <a:endParaRPr sz="1000">
              <a:solidFill>
                <a:schemeClr val="dk2"/>
              </a:solidFill>
              <a:latin typeface="Roboto"/>
              <a:ea typeface="Roboto"/>
              <a:cs typeface="Roboto"/>
              <a:sym typeface="Roboto"/>
            </a:endParaRPr>
          </a:p>
        </p:txBody>
      </p:sp>
      <p:sp>
        <p:nvSpPr>
          <p:cNvPr id="108" name="Google Shape;108;p22">
            <a:hlinkClick r:id="rId10"/>
          </p:cNvPr>
          <p:cNvSpPr txBox="1"/>
          <p:nvPr/>
        </p:nvSpPr>
        <p:spPr>
          <a:xfrm>
            <a:off x="2160163" y="3670700"/>
            <a:ext cx="1702800" cy="5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M.S. in Statistics, </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University of Washington</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t/>
            </a:r>
            <a:endParaRPr sz="1000">
              <a:solidFill>
                <a:schemeClr val="dk2"/>
              </a:solidFill>
              <a:latin typeface="Roboto"/>
              <a:ea typeface="Roboto"/>
              <a:cs typeface="Roboto"/>
              <a:sym typeface="Roboto"/>
            </a:endParaRPr>
          </a:p>
        </p:txBody>
      </p:sp>
      <p:sp>
        <p:nvSpPr>
          <p:cNvPr id="109" name="Google Shape;109;p22">
            <a:hlinkClick r:id="rId11"/>
          </p:cNvPr>
          <p:cNvSpPr txBox="1"/>
          <p:nvPr/>
        </p:nvSpPr>
        <p:spPr>
          <a:xfrm>
            <a:off x="3650863" y="3670700"/>
            <a:ext cx="1702800" cy="5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M.S. in Information Management,</a:t>
            </a:r>
            <a:endParaRPr sz="10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University of Washington</a:t>
            </a:r>
            <a:endParaRPr sz="1000">
              <a:solidFill>
                <a:schemeClr val="dk2"/>
              </a:solidFill>
              <a:latin typeface="Roboto"/>
              <a:ea typeface="Roboto"/>
              <a:cs typeface="Roboto"/>
              <a:sym typeface="Roboto"/>
            </a:endParaRPr>
          </a:p>
        </p:txBody>
      </p:sp>
      <p:sp>
        <p:nvSpPr>
          <p:cNvPr id="110" name="Google Shape;110;p22">
            <a:hlinkClick r:id="rId12"/>
          </p:cNvPr>
          <p:cNvSpPr txBox="1"/>
          <p:nvPr/>
        </p:nvSpPr>
        <p:spPr>
          <a:xfrm>
            <a:off x="6717763" y="3670700"/>
            <a:ext cx="1702800" cy="52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Roboto"/>
                <a:ea typeface="Roboto"/>
                <a:cs typeface="Roboto"/>
                <a:sym typeface="Roboto"/>
              </a:rPr>
              <a:t>B.S. in Biomedical and Health Informatics, University of Washington</a:t>
            </a:r>
            <a:endParaRPr sz="1000">
              <a:solidFill>
                <a:schemeClr val="dk2"/>
              </a:solidFill>
              <a:latin typeface="Roboto"/>
              <a:ea typeface="Roboto"/>
              <a:cs typeface="Roboto"/>
              <a:sym typeface="Roboto"/>
            </a:endParaRPr>
          </a:p>
        </p:txBody>
      </p:sp>
      <p:pic>
        <p:nvPicPr>
          <p:cNvPr id="111" name="Google Shape;111;p22"/>
          <p:cNvPicPr preferRelativeResize="0"/>
          <p:nvPr/>
        </p:nvPicPr>
        <p:blipFill rotWithShape="1">
          <a:blip r:embed="rId13">
            <a:alphaModFix/>
          </a:blip>
          <a:srcRect b="2337" l="3711" r="3721" t="3420"/>
          <a:stretch/>
        </p:blipFill>
        <p:spPr>
          <a:xfrm>
            <a:off x="6933962" y="1843649"/>
            <a:ext cx="1270500" cy="1197600"/>
          </a:xfrm>
          <a:prstGeom prst="ellipse">
            <a:avLst/>
          </a:prstGeom>
          <a:noFill/>
          <a:ln>
            <a:noFill/>
          </a:ln>
        </p:spPr>
      </p:pic>
      <p:pic>
        <p:nvPicPr>
          <p:cNvPr id="112" name="Google Shape;112;p22"/>
          <p:cNvPicPr preferRelativeResize="0"/>
          <p:nvPr/>
        </p:nvPicPr>
        <p:blipFill rotWithShape="1">
          <a:blip r:embed="rId14">
            <a:alphaModFix/>
          </a:blip>
          <a:srcRect b="7425" l="0" r="7433" t="5322"/>
          <a:stretch/>
        </p:blipFill>
        <p:spPr>
          <a:xfrm>
            <a:off x="5412834" y="1843649"/>
            <a:ext cx="1270500" cy="1197300"/>
          </a:xfrm>
          <a:prstGeom prst="ellipse">
            <a:avLst/>
          </a:prstGeom>
          <a:noFill/>
          <a:ln>
            <a:noFill/>
          </a:ln>
        </p:spPr>
      </p:pic>
      <p:pic>
        <p:nvPicPr>
          <p:cNvPr id="113" name="Google Shape;113;p22"/>
          <p:cNvPicPr preferRelativeResize="0"/>
          <p:nvPr/>
        </p:nvPicPr>
        <p:blipFill rotWithShape="1">
          <a:blip r:embed="rId15">
            <a:alphaModFix/>
          </a:blip>
          <a:srcRect b="28636" l="0" r="0" t="5832"/>
          <a:stretch/>
        </p:blipFill>
        <p:spPr>
          <a:xfrm>
            <a:off x="849450" y="1843650"/>
            <a:ext cx="1270500" cy="1197300"/>
          </a:xfrm>
          <a:prstGeom prst="ellipse">
            <a:avLst/>
          </a:prstGeom>
          <a:noFill/>
          <a:ln>
            <a:noFill/>
          </a:ln>
        </p:spPr>
      </p:pic>
      <p:pic>
        <p:nvPicPr>
          <p:cNvPr id="114" name="Google Shape;114;p22"/>
          <p:cNvPicPr preferRelativeResize="0"/>
          <p:nvPr/>
        </p:nvPicPr>
        <p:blipFill rotWithShape="1">
          <a:blip r:embed="rId16">
            <a:alphaModFix/>
          </a:blip>
          <a:srcRect b="34495" l="12698" r="12691" t="21052"/>
          <a:stretch/>
        </p:blipFill>
        <p:spPr>
          <a:xfrm>
            <a:off x="2370578" y="1843650"/>
            <a:ext cx="1270500" cy="1197300"/>
          </a:xfrm>
          <a:prstGeom prst="ellipse">
            <a:avLst/>
          </a:prstGeom>
          <a:noFill/>
          <a:ln>
            <a:noFill/>
          </a:ln>
        </p:spPr>
      </p:pic>
      <p:pic>
        <p:nvPicPr>
          <p:cNvPr id="115" name="Google Shape;115;p22"/>
          <p:cNvPicPr preferRelativeResize="0"/>
          <p:nvPr/>
        </p:nvPicPr>
        <p:blipFill>
          <a:blip r:embed="rId17">
            <a:alphaModFix/>
          </a:blip>
          <a:stretch>
            <a:fillRect/>
          </a:stretch>
        </p:blipFill>
        <p:spPr>
          <a:xfrm>
            <a:off x="3891706" y="1807200"/>
            <a:ext cx="1270500" cy="1270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2503350" y="2384235"/>
            <a:ext cx="4137300" cy="133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Findings</a:t>
            </a:r>
            <a:endParaRPr/>
          </a:p>
        </p:txBody>
      </p:sp>
      <p:sp>
        <p:nvSpPr>
          <p:cNvPr id="304" name="Google Shape;304;p40"/>
          <p:cNvSpPr/>
          <p:nvPr/>
        </p:nvSpPr>
        <p:spPr>
          <a:xfrm>
            <a:off x="3903150" y="808407"/>
            <a:ext cx="1337700" cy="1337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txBox="1"/>
          <p:nvPr>
            <p:ph idx="2" type="title"/>
          </p:nvPr>
        </p:nvSpPr>
        <p:spPr>
          <a:xfrm>
            <a:off x="3732750" y="1034157"/>
            <a:ext cx="1678500" cy="7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Results</a:t>
            </a:r>
            <a:endParaRPr/>
          </a:p>
        </p:txBody>
      </p:sp>
      <p:sp>
        <p:nvSpPr>
          <p:cNvPr id="311" name="Google Shape;311;p41"/>
          <p:cNvSpPr txBox="1"/>
          <p:nvPr>
            <p:ph idx="1" type="body"/>
          </p:nvPr>
        </p:nvSpPr>
        <p:spPr>
          <a:xfrm>
            <a:off x="720000" y="1194250"/>
            <a:ext cx="7918500" cy="35046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Consistent decrease in South Korea's fertility rate since the 1950s, dropping from over 7 to just 0.78 births per woman. This decline is significant when compared to other OECD countries that are also struggling with low fertility rates</a:t>
            </a:r>
            <a:endParaRPr sz="1300"/>
          </a:p>
          <a:p>
            <a:pPr indent="-311150" lvl="0" marL="457200" rtl="0" algn="l">
              <a:lnSpc>
                <a:spcPct val="115000"/>
              </a:lnSpc>
              <a:spcBef>
                <a:spcPts val="0"/>
              </a:spcBef>
              <a:spcAft>
                <a:spcPts val="0"/>
              </a:spcAft>
              <a:buSzPts val="1300"/>
              <a:buChar char="●"/>
            </a:pPr>
            <a:r>
              <a:rPr lang="en" sz="1300"/>
              <a:t>Clear correlation between South Korea's fertility rate and suicide rate, with the country recording the highest suicide rate among OECD countries at 24.1/100,000 persons</a:t>
            </a:r>
            <a:endParaRPr sz="1300"/>
          </a:p>
          <a:p>
            <a:pPr indent="-311150" lvl="1" marL="914400" rtl="0" algn="l">
              <a:lnSpc>
                <a:spcPct val="115000"/>
              </a:lnSpc>
              <a:spcBef>
                <a:spcPts val="0"/>
              </a:spcBef>
              <a:spcAft>
                <a:spcPts val="0"/>
              </a:spcAft>
              <a:buSzPts val="1300"/>
              <a:buChar char="○"/>
            </a:pPr>
            <a:r>
              <a:rPr lang="en" sz="1300"/>
              <a:t>These results suggest that South Korea may be a particularly challenging and stressful country to live in, which could be contributing to the decline in fertility rates</a:t>
            </a:r>
            <a:endParaRPr sz="1300"/>
          </a:p>
          <a:p>
            <a:pPr indent="-311150" lvl="0" marL="457200" rtl="0" algn="l">
              <a:lnSpc>
                <a:spcPct val="115000"/>
              </a:lnSpc>
              <a:spcBef>
                <a:spcPts val="0"/>
              </a:spcBef>
              <a:spcAft>
                <a:spcPts val="0"/>
              </a:spcAft>
              <a:buSzPts val="1300"/>
              <a:buChar char="●"/>
            </a:pPr>
            <a:r>
              <a:rPr lang="en" sz="1300"/>
              <a:t>Importance of policies aimed at addressing the factors identified as potential contributors to the decline in South Korea's fertility rate</a:t>
            </a:r>
            <a:endParaRPr sz="1300"/>
          </a:p>
          <a:p>
            <a:pPr indent="-311150" lvl="1" marL="914400" rtl="0" algn="l">
              <a:lnSpc>
                <a:spcPct val="115000"/>
              </a:lnSpc>
              <a:spcBef>
                <a:spcPts val="0"/>
              </a:spcBef>
              <a:spcAft>
                <a:spcPts val="0"/>
              </a:spcAft>
              <a:buSzPts val="1300"/>
              <a:buChar char="○"/>
            </a:pPr>
            <a:r>
              <a:rPr lang="en" sz="1300"/>
              <a:t>Include reducing the gender wage gap and addressing the root causes of high suicide rates</a:t>
            </a:r>
            <a:endParaRPr sz="1300"/>
          </a:p>
          <a:p>
            <a:pPr indent="-311150" lvl="1" marL="914400" rtl="0" algn="l">
              <a:lnSpc>
                <a:spcPct val="115000"/>
              </a:lnSpc>
              <a:spcBef>
                <a:spcPts val="0"/>
              </a:spcBef>
              <a:spcAft>
                <a:spcPts val="0"/>
              </a:spcAft>
              <a:buSzPts val="1300"/>
              <a:buChar char="○"/>
            </a:pPr>
            <a:r>
              <a:rPr lang="en" sz="1300"/>
              <a:t>By implementing targeted policies to tackle these issues, South Korea may be able to mitigate the decline in its fertility rate and improve overall well-being for its citizens</a:t>
            </a:r>
            <a:endParaRPr sz="13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p:nvPr/>
        </p:nvSpPr>
        <p:spPr>
          <a:xfrm>
            <a:off x="-3222575" y="-137213"/>
            <a:ext cx="5637000" cy="563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2"/>
          <p:cNvSpPr txBox="1"/>
          <p:nvPr>
            <p:ph type="title"/>
          </p:nvPr>
        </p:nvSpPr>
        <p:spPr>
          <a:xfrm>
            <a:off x="2414425" y="445025"/>
            <a:ext cx="601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a:t>
            </a:r>
            <a:endParaRPr/>
          </a:p>
        </p:txBody>
      </p:sp>
      <p:sp>
        <p:nvSpPr>
          <p:cNvPr id="318" name="Google Shape;318;p42"/>
          <p:cNvSpPr txBox="1"/>
          <p:nvPr>
            <p:ph idx="1" type="body"/>
          </p:nvPr>
        </p:nvSpPr>
        <p:spPr>
          <a:xfrm>
            <a:off x="2414425" y="1050925"/>
            <a:ext cx="6048900" cy="32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212121"/>
              </a:solidFill>
            </a:endParaRPr>
          </a:p>
          <a:p>
            <a:pPr indent="-311150" lvl="0" marL="457200" rtl="0" algn="l">
              <a:spcBef>
                <a:spcPts val="0"/>
              </a:spcBef>
              <a:spcAft>
                <a:spcPts val="0"/>
              </a:spcAft>
              <a:buClr>
                <a:srgbClr val="212121"/>
              </a:buClr>
              <a:buSzPts val="1300"/>
              <a:buChar char="●"/>
            </a:pPr>
            <a:r>
              <a:rPr lang="en" sz="1300">
                <a:solidFill>
                  <a:srgbClr val="212121"/>
                </a:solidFill>
              </a:rPr>
              <a:t>Based on our results, </a:t>
            </a:r>
            <a:r>
              <a:rPr b="1" lang="en" sz="1300">
                <a:solidFill>
                  <a:srgbClr val="212121"/>
                </a:solidFill>
              </a:rPr>
              <a:t>suicide rate</a:t>
            </a:r>
            <a:r>
              <a:rPr lang="en" sz="1300">
                <a:solidFill>
                  <a:srgbClr val="212121"/>
                </a:solidFill>
              </a:rPr>
              <a:t> is most associated with a low fertility rate</a:t>
            </a:r>
            <a:endParaRPr sz="1300">
              <a:solidFill>
                <a:srgbClr val="212121"/>
              </a:solidFill>
            </a:endParaRPr>
          </a:p>
          <a:p>
            <a:pPr indent="-311150" lvl="0" marL="457200" rtl="0" algn="l">
              <a:spcBef>
                <a:spcPts val="0"/>
              </a:spcBef>
              <a:spcAft>
                <a:spcPts val="0"/>
              </a:spcAft>
              <a:buClr>
                <a:srgbClr val="212121"/>
              </a:buClr>
              <a:buSzPts val="1300"/>
              <a:buChar char="●"/>
            </a:pPr>
            <a:r>
              <a:rPr lang="en" sz="1300">
                <a:solidFill>
                  <a:srgbClr val="212121"/>
                </a:solidFill>
              </a:rPr>
              <a:t>Factors that cause the </a:t>
            </a:r>
            <a:r>
              <a:rPr b="1" lang="en" sz="1300">
                <a:solidFill>
                  <a:srgbClr val="212121"/>
                </a:solidFill>
              </a:rPr>
              <a:t>high suicide rate</a:t>
            </a:r>
            <a:r>
              <a:rPr lang="en" sz="1300">
                <a:solidFill>
                  <a:srgbClr val="212121"/>
                </a:solidFill>
              </a:rPr>
              <a:t> in South Korea:</a:t>
            </a:r>
            <a:endParaRPr sz="1300">
              <a:solidFill>
                <a:srgbClr val="212121"/>
              </a:solidFill>
            </a:endParaRPr>
          </a:p>
          <a:p>
            <a:pPr indent="-311150" lvl="1" marL="914400" rtl="0" algn="l">
              <a:spcBef>
                <a:spcPts val="0"/>
              </a:spcBef>
              <a:spcAft>
                <a:spcPts val="0"/>
              </a:spcAft>
              <a:buClr>
                <a:srgbClr val="212121"/>
              </a:buClr>
              <a:buSzPts val="1300"/>
              <a:buChar char="○"/>
            </a:pPr>
            <a:r>
              <a:rPr i="1" lang="en" sz="1300">
                <a:solidFill>
                  <a:srgbClr val="212121"/>
                </a:solidFill>
              </a:rPr>
              <a:t>Social</a:t>
            </a:r>
            <a:endParaRPr i="1" sz="1300">
              <a:solidFill>
                <a:srgbClr val="212121"/>
              </a:solidFill>
            </a:endParaRPr>
          </a:p>
          <a:p>
            <a:pPr indent="-304800" lvl="2" marL="1371600" rtl="0" algn="l">
              <a:spcBef>
                <a:spcPts val="0"/>
              </a:spcBef>
              <a:spcAft>
                <a:spcPts val="0"/>
              </a:spcAft>
              <a:buClr>
                <a:srgbClr val="212121"/>
              </a:buClr>
              <a:buSzPts val="1200"/>
              <a:buChar char="■"/>
            </a:pPr>
            <a:r>
              <a:rPr lang="en" sz="1200">
                <a:solidFill>
                  <a:srgbClr val="212121"/>
                </a:solidFill>
              </a:rPr>
              <a:t>High Level of Education = Proof of successful life</a:t>
            </a:r>
            <a:endParaRPr sz="1200">
              <a:solidFill>
                <a:srgbClr val="212121"/>
              </a:solidFill>
            </a:endParaRPr>
          </a:p>
          <a:p>
            <a:pPr indent="-304800" lvl="2" marL="1371600" rtl="0" algn="l">
              <a:spcBef>
                <a:spcPts val="0"/>
              </a:spcBef>
              <a:spcAft>
                <a:spcPts val="0"/>
              </a:spcAft>
              <a:buClr>
                <a:srgbClr val="212121"/>
              </a:buClr>
              <a:buSzPts val="1200"/>
              <a:buChar char="■"/>
            </a:pPr>
            <a:r>
              <a:rPr lang="en" sz="1200">
                <a:solidFill>
                  <a:srgbClr val="212121"/>
                </a:solidFill>
              </a:rPr>
              <a:t>Low employment rate: Excessive people with high </a:t>
            </a:r>
            <a:endParaRPr sz="1200">
              <a:solidFill>
                <a:srgbClr val="212121"/>
              </a:solidFill>
            </a:endParaRPr>
          </a:p>
          <a:p>
            <a:pPr indent="0" lvl="0" marL="1371600" rtl="0" algn="l">
              <a:spcBef>
                <a:spcPts val="0"/>
              </a:spcBef>
              <a:spcAft>
                <a:spcPts val="0"/>
              </a:spcAft>
              <a:buNone/>
            </a:pPr>
            <a:r>
              <a:rPr lang="en" sz="1200">
                <a:solidFill>
                  <a:srgbClr val="212121"/>
                </a:solidFill>
              </a:rPr>
              <a:t>education level = high competence in employment </a:t>
            </a:r>
            <a:endParaRPr sz="1200">
              <a:solidFill>
                <a:srgbClr val="212121"/>
              </a:solidFill>
            </a:endParaRPr>
          </a:p>
          <a:p>
            <a:pPr indent="-311150" lvl="1" marL="914400" rtl="0" algn="l">
              <a:spcBef>
                <a:spcPts val="0"/>
              </a:spcBef>
              <a:spcAft>
                <a:spcPts val="0"/>
              </a:spcAft>
              <a:buClr>
                <a:srgbClr val="212121"/>
              </a:buClr>
              <a:buSzPts val="1300"/>
              <a:buChar char="○"/>
            </a:pPr>
            <a:r>
              <a:rPr i="1" lang="en" sz="1300">
                <a:solidFill>
                  <a:srgbClr val="212121"/>
                </a:solidFill>
              </a:rPr>
              <a:t>Economical</a:t>
            </a:r>
            <a:endParaRPr i="1" sz="1300">
              <a:solidFill>
                <a:srgbClr val="212121"/>
              </a:solidFill>
            </a:endParaRPr>
          </a:p>
          <a:p>
            <a:pPr indent="-304800" lvl="2" marL="1371600" rtl="0" algn="l">
              <a:spcBef>
                <a:spcPts val="0"/>
              </a:spcBef>
              <a:spcAft>
                <a:spcPts val="0"/>
              </a:spcAft>
              <a:buClr>
                <a:srgbClr val="212121"/>
              </a:buClr>
              <a:buSzPts val="1200"/>
              <a:buChar char="■"/>
            </a:pPr>
            <a:r>
              <a:rPr lang="en" sz="1200">
                <a:solidFill>
                  <a:srgbClr val="212121"/>
                </a:solidFill>
              </a:rPr>
              <a:t>High private education spending, housing prices, etc.</a:t>
            </a:r>
            <a:endParaRPr sz="1200">
              <a:solidFill>
                <a:srgbClr val="212121"/>
              </a:solidFill>
            </a:endParaRPr>
          </a:p>
          <a:p>
            <a:pPr indent="0" lvl="0" marL="0" rtl="0" algn="l">
              <a:spcBef>
                <a:spcPts val="0"/>
              </a:spcBef>
              <a:spcAft>
                <a:spcPts val="0"/>
              </a:spcAft>
              <a:buNone/>
            </a:pPr>
            <a:r>
              <a:t/>
            </a:r>
            <a:endParaRPr sz="1200">
              <a:solidFill>
                <a:srgbClr val="212121"/>
              </a:solidFill>
            </a:endParaRPr>
          </a:p>
          <a:p>
            <a:pPr indent="-311150" lvl="0" marL="457200" rtl="0" algn="l">
              <a:spcBef>
                <a:spcPts val="0"/>
              </a:spcBef>
              <a:spcAft>
                <a:spcPts val="0"/>
              </a:spcAft>
              <a:buClr>
                <a:srgbClr val="212121"/>
              </a:buClr>
              <a:buSzPts val="1300"/>
              <a:buChar char="●"/>
            </a:pPr>
            <a:r>
              <a:rPr b="1" lang="en" sz="1300">
                <a:solidFill>
                  <a:srgbClr val="212121"/>
                </a:solidFill>
              </a:rPr>
              <a:t>Possible Solutions:</a:t>
            </a:r>
            <a:endParaRPr b="1" sz="1300">
              <a:solidFill>
                <a:srgbClr val="212121"/>
              </a:solidFill>
            </a:endParaRPr>
          </a:p>
          <a:p>
            <a:pPr indent="-304800" lvl="1" marL="914400" rtl="0" algn="l">
              <a:spcBef>
                <a:spcPts val="0"/>
              </a:spcBef>
              <a:spcAft>
                <a:spcPts val="0"/>
              </a:spcAft>
              <a:buClr>
                <a:srgbClr val="212121"/>
              </a:buClr>
              <a:buSzPts val="1200"/>
              <a:buChar char="○"/>
            </a:pPr>
            <a:r>
              <a:rPr lang="en" sz="1200">
                <a:solidFill>
                  <a:srgbClr val="212121"/>
                </a:solidFill>
              </a:rPr>
              <a:t>Raising the quality of public education by spending more funds</a:t>
            </a:r>
            <a:endParaRPr sz="1200">
              <a:solidFill>
                <a:srgbClr val="212121"/>
              </a:solidFill>
            </a:endParaRPr>
          </a:p>
          <a:p>
            <a:pPr indent="-304800" lvl="1" marL="914400" rtl="0" algn="l">
              <a:spcBef>
                <a:spcPts val="0"/>
              </a:spcBef>
              <a:spcAft>
                <a:spcPts val="0"/>
              </a:spcAft>
              <a:buClr>
                <a:srgbClr val="212121"/>
              </a:buClr>
              <a:buSzPts val="1200"/>
              <a:buChar char="○"/>
            </a:pPr>
            <a:r>
              <a:rPr lang="en" sz="1200">
                <a:solidFill>
                  <a:srgbClr val="212121"/>
                </a:solidFill>
              </a:rPr>
              <a:t>Granting priority of national house sales to less financially stable families</a:t>
            </a:r>
            <a:endParaRPr sz="1200">
              <a:solidFill>
                <a:srgbClr val="212121"/>
              </a:solidFill>
            </a:endParaRPr>
          </a:p>
          <a:p>
            <a:pPr indent="-304800" lvl="1" marL="914400" rtl="0" algn="l">
              <a:spcBef>
                <a:spcPts val="0"/>
              </a:spcBef>
              <a:spcAft>
                <a:spcPts val="0"/>
              </a:spcAft>
              <a:buClr>
                <a:srgbClr val="212121"/>
              </a:buClr>
              <a:buSzPts val="1200"/>
              <a:buChar char="○"/>
            </a:pPr>
            <a:r>
              <a:rPr lang="en" sz="1200">
                <a:solidFill>
                  <a:srgbClr val="212121"/>
                </a:solidFill>
              </a:rPr>
              <a:t>Providing more blind recruitment during employment process</a:t>
            </a:r>
            <a:endParaRPr sz="1200">
              <a:solidFill>
                <a:srgbClr val="212121"/>
              </a:solidFill>
            </a:endParaRPr>
          </a:p>
        </p:txBody>
      </p:sp>
      <p:pic>
        <p:nvPicPr>
          <p:cNvPr id="319" name="Google Shape;319;p42"/>
          <p:cNvPicPr preferRelativeResize="0"/>
          <p:nvPr>
            <p:ph idx="2" type="pic"/>
          </p:nvPr>
        </p:nvPicPr>
        <p:blipFill rotWithShape="1">
          <a:blip r:embed="rId3">
            <a:alphaModFix/>
          </a:blip>
          <a:srcRect b="0" l="12502" r="12495" t="0"/>
          <a:stretch/>
        </p:blipFill>
        <p:spPr>
          <a:xfrm>
            <a:off x="-3059675" y="25687"/>
            <a:ext cx="5311200" cy="5311200"/>
          </a:xfrm>
          <a:prstGeom prst="ellipse">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325" name="Google Shape;325;p43"/>
          <p:cNvSpPr txBox="1"/>
          <p:nvPr>
            <p:ph idx="1" type="body"/>
          </p:nvPr>
        </p:nvSpPr>
        <p:spPr>
          <a:xfrm>
            <a:off x="713225" y="1113950"/>
            <a:ext cx="7393800" cy="349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en" sz="1300"/>
              <a:t>Underlying factors that cannot be easily </a:t>
            </a:r>
            <a:r>
              <a:rPr lang="en" sz="1300"/>
              <a:t>quantified</a:t>
            </a:r>
            <a:r>
              <a:rPr lang="en" sz="1300"/>
              <a:t> or measured</a:t>
            </a:r>
            <a:endParaRPr sz="1300"/>
          </a:p>
          <a:p>
            <a:pPr indent="-311150" lvl="1" marL="914400" rtl="0" algn="l">
              <a:lnSpc>
                <a:spcPct val="115000"/>
              </a:lnSpc>
              <a:spcBef>
                <a:spcPts val="0"/>
              </a:spcBef>
              <a:spcAft>
                <a:spcPts val="0"/>
              </a:spcAft>
              <a:buSzPts val="1300"/>
              <a:buChar char="○"/>
            </a:pPr>
            <a:r>
              <a:rPr i="1" lang="en" sz="1300"/>
              <a:t>Example</a:t>
            </a:r>
            <a:r>
              <a:rPr lang="en" sz="1300"/>
              <a:t>: Historical events, cultural attributes </a:t>
            </a:r>
            <a:r>
              <a:rPr lang="en" sz="1300"/>
              <a:t>towards</a:t>
            </a:r>
            <a:r>
              <a:rPr lang="en" sz="1300"/>
              <a:t> marriage and childbearing, changing gender roles and expectations, societal pressures, and personal preferences</a:t>
            </a:r>
            <a:endParaRPr sz="1300"/>
          </a:p>
          <a:p>
            <a:pPr indent="-311150" lvl="0" marL="457200" rtl="0" algn="l">
              <a:lnSpc>
                <a:spcPct val="115000"/>
              </a:lnSpc>
              <a:spcBef>
                <a:spcPts val="0"/>
              </a:spcBef>
              <a:spcAft>
                <a:spcPts val="0"/>
              </a:spcAft>
              <a:buSzPts val="1300"/>
              <a:buChar char="●"/>
            </a:pPr>
            <a:r>
              <a:rPr lang="en" sz="1300"/>
              <a:t>Our study does not establish causation between identified factors and decline of fertility rate</a:t>
            </a:r>
            <a:endParaRPr sz="1300"/>
          </a:p>
          <a:p>
            <a:pPr indent="-311150" lvl="0" marL="457200" rtl="0" algn="l">
              <a:lnSpc>
                <a:spcPct val="115000"/>
              </a:lnSpc>
              <a:spcBef>
                <a:spcPts val="0"/>
              </a:spcBef>
              <a:spcAft>
                <a:spcPts val="0"/>
              </a:spcAft>
              <a:buSzPts val="1300"/>
              <a:buChar char="●"/>
            </a:pPr>
            <a:r>
              <a:rPr lang="en" sz="1300"/>
              <a:t>Our study may contain selection and </a:t>
            </a:r>
            <a:r>
              <a:rPr lang="en" sz="1300"/>
              <a:t>measurement</a:t>
            </a:r>
            <a:r>
              <a:rPr lang="en" sz="1300"/>
              <a:t> biases that could affect the result accuracy</a:t>
            </a:r>
            <a:endParaRPr sz="1300"/>
          </a:p>
          <a:p>
            <a:pPr indent="-311150" lvl="0" marL="457200" rtl="0" algn="l">
              <a:lnSpc>
                <a:spcPct val="115000"/>
              </a:lnSpc>
              <a:spcBef>
                <a:spcPts val="0"/>
              </a:spcBef>
              <a:spcAft>
                <a:spcPts val="0"/>
              </a:spcAft>
              <a:buSzPts val="1300"/>
              <a:buChar char="●"/>
            </a:pPr>
            <a:r>
              <a:rPr lang="en" sz="1300"/>
              <a:t>As the decision of bearing a child occurs before birth, we might want to also include lagged variables and see what its effects are on fertility</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p:nvPr/>
        </p:nvSpPr>
        <p:spPr>
          <a:xfrm>
            <a:off x="6073150" y="-246738"/>
            <a:ext cx="5637000" cy="563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txBox="1"/>
          <p:nvPr>
            <p:ph type="title"/>
          </p:nvPr>
        </p:nvSpPr>
        <p:spPr>
          <a:xfrm>
            <a:off x="720000" y="445025"/>
            <a:ext cx="563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Research</a:t>
            </a:r>
            <a:endParaRPr/>
          </a:p>
        </p:txBody>
      </p:sp>
      <p:sp>
        <p:nvSpPr>
          <p:cNvPr id="332" name="Google Shape;332;p44"/>
          <p:cNvSpPr txBox="1"/>
          <p:nvPr>
            <p:ph idx="1" type="subTitle"/>
          </p:nvPr>
        </p:nvSpPr>
        <p:spPr>
          <a:xfrm>
            <a:off x="714075" y="1557450"/>
            <a:ext cx="4543500" cy="260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The South Korean government may utilize our analysis to inform policies that aims the factors identified in our study</a:t>
            </a:r>
            <a:endParaRPr sz="1400"/>
          </a:p>
          <a:p>
            <a:pPr indent="-317500" lvl="0" marL="457200" rtl="0" algn="l">
              <a:lnSpc>
                <a:spcPct val="115000"/>
              </a:lnSpc>
              <a:spcBef>
                <a:spcPts val="0"/>
              </a:spcBef>
              <a:spcAft>
                <a:spcPts val="0"/>
              </a:spcAft>
              <a:buSzPts val="1400"/>
              <a:buChar char="●"/>
            </a:pPr>
            <a:r>
              <a:rPr lang="en" sz="1400"/>
              <a:t>Conduct more qualitative research to incorporate additional variables, such as underlying factors, and perform data analysis</a:t>
            </a:r>
            <a:endParaRPr sz="1400"/>
          </a:p>
          <a:p>
            <a:pPr indent="-317500" lvl="0" marL="457200" rtl="0" algn="l">
              <a:lnSpc>
                <a:spcPct val="115000"/>
              </a:lnSpc>
              <a:spcBef>
                <a:spcPts val="0"/>
              </a:spcBef>
              <a:spcAft>
                <a:spcPts val="0"/>
              </a:spcAft>
              <a:buSzPts val="1400"/>
              <a:buChar char="●"/>
            </a:pPr>
            <a:r>
              <a:rPr lang="en" sz="1400"/>
              <a:t>Expand on our research, such as using lagged variables, and see the impacts on fertility rates</a:t>
            </a:r>
            <a:endParaRPr sz="1400"/>
          </a:p>
          <a:p>
            <a:pPr indent="-317500" lvl="0" marL="457200" rtl="0" algn="l">
              <a:lnSpc>
                <a:spcPct val="115000"/>
              </a:lnSpc>
              <a:spcBef>
                <a:spcPts val="0"/>
              </a:spcBef>
              <a:spcAft>
                <a:spcPts val="0"/>
              </a:spcAft>
              <a:buSzPts val="1400"/>
              <a:buChar char="●"/>
            </a:pPr>
            <a:r>
              <a:rPr lang="en" sz="1400"/>
              <a:t>May use alternative methods, such as quasi-experimental designs, to establish causation</a:t>
            </a:r>
            <a:endParaRPr sz="1400"/>
          </a:p>
        </p:txBody>
      </p:sp>
      <p:pic>
        <p:nvPicPr>
          <p:cNvPr id="333" name="Google Shape;333;p44"/>
          <p:cNvPicPr preferRelativeResize="0"/>
          <p:nvPr>
            <p:ph idx="2" type="pic"/>
          </p:nvPr>
        </p:nvPicPr>
        <p:blipFill rotWithShape="1">
          <a:blip r:embed="rId3">
            <a:alphaModFix/>
          </a:blip>
          <a:srcRect b="0" l="28920" r="4413" t="0"/>
          <a:stretch/>
        </p:blipFill>
        <p:spPr>
          <a:xfrm>
            <a:off x="6236050" y="-83838"/>
            <a:ext cx="5311200" cy="5311200"/>
          </a:xfrm>
          <a:prstGeom prst="ellipse">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p:nvPr/>
        </p:nvSpPr>
        <p:spPr>
          <a:xfrm>
            <a:off x="3677138" y="2937266"/>
            <a:ext cx="740700" cy="74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4726071" y="2937266"/>
            <a:ext cx="740700" cy="74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txBox="1"/>
          <p:nvPr>
            <p:ph type="title"/>
          </p:nvPr>
        </p:nvSpPr>
        <p:spPr>
          <a:xfrm>
            <a:off x="1650250" y="387100"/>
            <a:ext cx="5843400" cy="12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hanks!</a:t>
            </a:r>
            <a:endParaRPr/>
          </a:p>
        </p:txBody>
      </p:sp>
      <p:sp>
        <p:nvSpPr>
          <p:cNvPr id="341" name="Google Shape;341;p45"/>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Vidaloka"/>
                <a:ea typeface="Vidaloka"/>
                <a:cs typeface="Vidaloka"/>
                <a:sym typeface="Vidaloka"/>
              </a:rPr>
              <a:t>Team K-Analysts </a:t>
            </a:r>
            <a:r>
              <a:rPr lang="en" sz="1600">
                <a:latin typeface="Vidaloka"/>
                <a:ea typeface="Vidaloka"/>
                <a:cs typeface="Vidaloka"/>
                <a:sym typeface="Vidaloka"/>
              </a:rPr>
              <a:t>| Victor Ahn, Federico Chung, Sebin Lee, </a:t>
            </a:r>
            <a:r>
              <a:rPr lang="en" sz="1600">
                <a:latin typeface="Vidaloka"/>
                <a:ea typeface="Vidaloka"/>
                <a:cs typeface="Vidaloka"/>
                <a:sym typeface="Vidaloka"/>
              </a:rPr>
              <a:t>Yongjung</a:t>
            </a:r>
            <a:r>
              <a:rPr lang="en" sz="1600">
                <a:latin typeface="Vidaloka"/>
                <a:ea typeface="Vidaloka"/>
                <a:cs typeface="Vidaloka"/>
                <a:sym typeface="Vidaloka"/>
              </a:rPr>
              <a:t> Lee, Jangwon Yun</a:t>
            </a:r>
            <a:endParaRPr sz="1000"/>
          </a:p>
        </p:txBody>
      </p:sp>
      <p:grpSp>
        <p:nvGrpSpPr>
          <p:cNvPr id="342" name="Google Shape;342;p45"/>
          <p:cNvGrpSpPr/>
          <p:nvPr/>
        </p:nvGrpSpPr>
        <p:grpSpPr>
          <a:xfrm>
            <a:off x="3853648" y="3160930"/>
            <a:ext cx="387681" cy="272572"/>
            <a:chOff x="3386036" y="1746339"/>
            <a:chExt cx="397907" cy="279762"/>
          </a:xfrm>
        </p:grpSpPr>
        <p:sp>
          <p:nvSpPr>
            <p:cNvPr id="343" name="Google Shape;343;p4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45"/>
          <p:cNvGrpSpPr/>
          <p:nvPr/>
        </p:nvGrpSpPr>
        <p:grpSpPr>
          <a:xfrm>
            <a:off x="4918326" y="3150502"/>
            <a:ext cx="356205" cy="314240"/>
            <a:chOff x="-45674075" y="3586425"/>
            <a:chExt cx="300900" cy="265450"/>
          </a:xfrm>
        </p:grpSpPr>
        <p:sp>
          <p:nvSpPr>
            <p:cNvPr id="346" name="Google Shape;346;p4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53" name="Google Shape;353;p46"/>
          <p:cNvSpPr txBox="1"/>
          <p:nvPr>
            <p:ph idx="1" type="body"/>
          </p:nvPr>
        </p:nvSpPr>
        <p:spPr>
          <a:xfrm>
            <a:off x="713225" y="1113953"/>
            <a:ext cx="7717500" cy="349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Jeong, K., Yoon, J., Cho, H. J., Kim, S., &amp; Jang, J. (2022). The Relationship Between Changes In The Korean Fertility Rate And Policies To </a:t>
            </a:r>
            <a:endParaRPr sz="1000"/>
          </a:p>
          <a:p>
            <a:pPr indent="457200" lvl="0" marL="0" rtl="0" algn="l">
              <a:lnSpc>
                <a:spcPct val="115000"/>
              </a:lnSpc>
              <a:spcBef>
                <a:spcPts val="0"/>
              </a:spcBef>
              <a:spcAft>
                <a:spcPts val="0"/>
              </a:spcAft>
              <a:buNone/>
            </a:pPr>
            <a:r>
              <a:rPr lang="en" sz="1000"/>
              <a:t>Encourage Fertility. </a:t>
            </a:r>
            <a:r>
              <a:rPr i="1" lang="en" sz="1000"/>
              <a:t>BMC Public Health</a:t>
            </a:r>
            <a:r>
              <a:rPr lang="en" sz="1000"/>
              <a:t>, 22(1), 2298. https://doi.org/10.1186/s12889-022-14722-4</a:t>
            </a:r>
            <a:endParaRPr sz="1000"/>
          </a:p>
          <a:p>
            <a:pPr indent="0" lvl="0" marL="0" rtl="0" algn="l">
              <a:lnSpc>
                <a:spcPct val="115000"/>
              </a:lnSpc>
              <a:spcBef>
                <a:spcPts val="0"/>
              </a:spcBef>
              <a:spcAft>
                <a:spcPts val="0"/>
              </a:spcAft>
              <a:buNone/>
            </a:pPr>
            <a:r>
              <a:rPr lang="en" sz="1000"/>
              <a:t>Kim, A. M. (2020). Factors Associated With The Suicide Rates In Korea. Psychiatry Research, 284(112745), 112745. </a:t>
            </a:r>
            <a:endParaRPr sz="1000"/>
          </a:p>
          <a:p>
            <a:pPr indent="457200" lvl="0" marL="0" rtl="0" algn="l">
              <a:lnSpc>
                <a:spcPct val="115000"/>
              </a:lnSpc>
              <a:spcBef>
                <a:spcPts val="0"/>
              </a:spcBef>
              <a:spcAft>
                <a:spcPts val="0"/>
              </a:spcAft>
              <a:buNone/>
            </a:pPr>
            <a:r>
              <a:rPr lang="en" sz="1000"/>
              <a:t>https://doi.org/10.1016/j.psychres.2020.112745</a:t>
            </a:r>
            <a:endParaRPr sz="1000"/>
          </a:p>
          <a:p>
            <a:pPr indent="0" lvl="0" marL="0" rtl="0" algn="l">
              <a:lnSpc>
                <a:spcPct val="115000"/>
              </a:lnSpc>
              <a:spcBef>
                <a:spcPts val="0"/>
              </a:spcBef>
              <a:spcAft>
                <a:spcPts val="0"/>
              </a:spcAft>
              <a:buNone/>
            </a:pPr>
            <a:r>
              <a:rPr lang="en" sz="1000"/>
              <a:t>OECD (2023), "Family Indicators", </a:t>
            </a:r>
            <a:r>
              <a:rPr i="1" lang="en" sz="1000"/>
              <a:t>OECD Social and Welfare Statistics </a:t>
            </a:r>
            <a:r>
              <a:rPr lang="en" sz="1000"/>
              <a:t>(database), https://doi.org/10.1787/efd30a09-en (accessed on 12 </a:t>
            </a:r>
            <a:endParaRPr sz="1000"/>
          </a:p>
          <a:p>
            <a:pPr indent="457200" lvl="0" marL="0" rtl="0" algn="l">
              <a:lnSpc>
                <a:spcPct val="115000"/>
              </a:lnSpc>
              <a:spcBef>
                <a:spcPts val="0"/>
              </a:spcBef>
              <a:spcAft>
                <a:spcPts val="0"/>
              </a:spcAft>
              <a:buNone/>
            </a:pPr>
            <a:r>
              <a:rPr lang="en" sz="1000"/>
              <a:t>April 2023).</a:t>
            </a:r>
            <a:endParaRPr sz="1000"/>
          </a:p>
          <a:p>
            <a:pPr indent="0" lvl="0" marL="0" rtl="0" algn="l">
              <a:lnSpc>
                <a:spcPct val="115000"/>
              </a:lnSpc>
              <a:spcBef>
                <a:spcPts val="0"/>
              </a:spcBef>
              <a:spcAft>
                <a:spcPts val="0"/>
              </a:spcAft>
              <a:buNone/>
            </a:pPr>
            <a:r>
              <a:rPr lang="en" sz="1000"/>
              <a:t>OECD (2023), Fertility rates (indicator). doi: 10.1787/8272fb01-en (Accessed on 11 April 2023)</a:t>
            </a:r>
            <a:endParaRPr sz="1000"/>
          </a:p>
          <a:p>
            <a:pPr indent="0" lvl="0" marL="0" rtl="0" algn="l">
              <a:lnSpc>
                <a:spcPct val="115000"/>
              </a:lnSpc>
              <a:spcBef>
                <a:spcPts val="0"/>
              </a:spcBef>
              <a:spcAft>
                <a:spcPts val="0"/>
              </a:spcAft>
              <a:buNone/>
            </a:pPr>
            <a:r>
              <a:rPr lang="en" sz="1000"/>
              <a:t>OECD (2023), Housing prices (indicator). doi: 10.1787/63008438-en (Accessed on 11 April 2023)</a:t>
            </a:r>
            <a:endParaRPr sz="1000"/>
          </a:p>
          <a:p>
            <a:pPr indent="0" lvl="0" marL="0" rtl="0" algn="l">
              <a:lnSpc>
                <a:spcPct val="115000"/>
              </a:lnSpc>
              <a:spcBef>
                <a:spcPts val="0"/>
              </a:spcBef>
              <a:spcAft>
                <a:spcPts val="0"/>
              </a:spcAft>
              <a:buNone/>
            </a:pPr>
            <a:r>
              <a:rPr lang="en" sz="1000"/>
              <a:t>OECD (2023), Internet access (indicator). doi: 10.1787/69c2b997-en (Accessed on 11 April 2023)</a:t>
            </a:r>
            <a:endParaRPr sz="1000"/>
          </a:p>
          <a:p>
            <a:pPr indent="0" lvl="0" marL="0" rtl="0" algn="l">
              <a:lnSpc>
                <a:spcPct val="115000"/>
              </a:lnSpc>
              <a:spcBef>
                <a:spcPts val="0"/>
              </a:spcBef>
              <a:spcAft>
                <a:spcPts val="0"/>
              </a:spcAft>
              <a:buNone/>
            </a:pPr>
            <a:r>
              <a:rPr lang="en" sz="1000"/>
              <a:t>OECD (2023), Spending on tertiary education (indicator). doi: 10.1787/a3523185-en (Accessed on 11 April 2023)</a:t>
            </a:r>
            <a:endParaRPr sz="1000"/>
          </a:p>
          <a:p>
            <a:pPr indent="0" lvl="0" marL="0" rtl="0" algn="l">
              <a:lnSpc>
                <a:spcPct val="115000"/>
              </a:lnSpc>
              <a:spcBef>
                <a:spcPts val="0"/>
              </a:spcBef>
              <a:spcAft>
                <a:spcPts val="0"/>
              </a:spcAft>
              <a:buNone/>
            </a:pPr>
            <a:r>
              <a:rPr lang="en" sz="1000"/>
              <a:t>OECD (2023), Suicide rates (indicator). doi: 10.1787/a82f3459-en (Accessed on 11 April 2023)</a:t>
            </a:r>
            <a:endParaRPr sz="1000"/>
          </a:p>
          <a:p>
            <a:pPr indent="0" lvl="0" marL="0" rtl="0" algn="l">
              <a:lnSpc>
                <a:spcPct val="115000"/>
              </a:lnSpc>
              <a:spcBef>
                <a:spcPts val="0"/>
              </a:spcBef>
              <a:spcAft>
                <a:spcPts val="0"/>
              </a:spcAft>
              <a:buNone/>
            </a:pPr>
            <a:r>
              <a:rPr lang="en" sz="1000"/>
              <a:t>United Nations, Department of Economic and Social Affairs, Population Division (2022). </a:t>
            </a:r>
            <a:r>
              <a:rPr i="1" lang="en" sz="1000"/>
              <a:t>World Population Prospects 2022, Online Edition.</a:t>
            </a:r>
            <a:endParaRPr i="1" sz="1000"/>
          </a:p>
          <a:p>
            <a:pPr indent="0" lvl="0" marL="0" rtl="0" algn="l">
              <a:lnSpc>
                <a:spcPct val="115000"/>
              </a:lnSpc>
              <a:spcBef>
                <a:spcPts val="0"/>
              </a:spcBef>
              <a:spcAft>
                <a:spcPts val="0"/>
              </a:spcAft>
              <a:buNone/>
            </a:pPr>
            <a:r>
              <a:rPr lang="en" sz="1000"/>
              <a:t>Yun, J., Kim, C. Y., Son, S. H., Bae, C. W., Choi, Y. S., &amp; Chung, S. H. (2022). Birth Rate Transition in the Republic of Korea: Trends and </a:t>
            </a:r>
            <a:endParaRPr sz="1000"/>
          </a:p>
          <a:p>
            <a:pPr indent="457200" lvl="0" marL="0" rtl="0" algn="l">
              <a:lnSpc>
                <a:spcPct val="115000"/>
              </a:lnSpc>
              <a:spcBef>
                <a:spcPts val="0"/>
              </a:spcBef>
              <a:spcAft>
                <a:spcPts val="0"/>
              </a:spcAft>
              <a:buNone/>
            </a:pPr>
            <a:r>
              <a:rPr lang="en" sz="1000"/>
              <a:t>Prospects. </a:t>
            </a:r>
            <a:r>
              <a:rPr i="1" lang="en" sz="1000"/>
              <a:t>Journal of Korean medical science</a:t>
            </a:r>
            <a:r>
              <a:rPr lang="en" sz="1000"/>
              <a:t>, 37(42), e304. https://doi.org/10.3346/jkms.2022.37.e304</a:t>
            </a:r>
            <a:endParaRPr sz="1000"/>
          </a:p>
          <a:p>
            <a:pPr indent="0" lvl="0" marL="0" rtl="0" algn="l">
              <a:lnSpc>
                <a:spcPct val="115000"/>
              </a:lnSpc>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p:nvPr/>
        </p:nvSpPr>
        <p:spPr>
          <a:xfrm>
            <a:off x="886650" y="1412965"/>
            <a:ext cx="810300" cy="81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886650" y="2552453"/>
            <a:ext cx="810300" cy="81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886650" y="3691953"/>
            <a:ext cx="810300" cy="81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a:t>
            </a:r>
            <a:r>
              <a:rPr lang="en"/>
              <a:t>o</a:t>
            </a:r>
            <a:r>
              <a:rPr lang="en"/>
              <a:t>f Contents</a:t>
            </a:r>
            <a:endParaRPr/>
          </a:p>
        </p:txBody>
      </p:sp>
      <p:sp>
        <p:nvSpPr>
          <p:cNvPr id="124" name="Google Shape;124;p23"/>
          <p:cNvSpPr txBox="1"/>
          <p:nvPr>
            <p:ph idx="2" type="title"/>
          </p:nvPr>
        </p:nvSpPr>
        <p:spPr>
          <a:xfrm>
            <a:off x="1861200" y="1631234"/>
            <a:ext cx="4680600" cy="37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0" lang="en"/>
              <a:t>Project Definition</a:t>
            </a:r>
            <a:endParaRPr i="0"/>
          </a:p>
        </p:txBody>
      </p:sp>
      <p:sp>
        <p:nvSpPr>
          <p:cNvPr id="125" name="Google Shape;125;p23"/>
          <p:cNvSpPr txBox="1"/>
          <p:nvPr>
            <p:ph idx="3" type="title"/>
          </p:nvPr>
        </p:nvSpPr>
        <p:spPr>
          <a:xfrm>
            <a:off x="1861200" y="2770699"/>
            <a:ext cx="4680600" cy="37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0" lang="en"/>
              <a:t>Data Analysis</a:t>
            </a:r>
            <a:endParaRPr i="0"/>
          </a:p>
        </p:txBody>
      </p:sp>
      <p:sp>
        <p:nvSpPr>
          <p:cNvPr id="126" name="Google Shape;126;p23"/>
          <p:cNvSpPr txBox="1"/>
          <p:nvPr>
            <p:ph idx="5" type="title"/>
          </p:nvPr>
        </p:nvSpPr>
        <p:spPr>
          <a:xfrm>
            <a:off x="1861200" y="3861488"/>
            <a:ext cx="4680600" cy="37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0" lang="en"/>
              <a:t>Our Findings</a:t>
            </a:r>
            <a:endParaRPr i="0"/>
          </a:p>
        </p:txBody>
      </p:sp>
      <p:sp>
        <p:nvSpPr>
          <p:cNvPr id="127" name="Google Shape;127;p23"/>
          <p:cNvSpPr txBox="1"/>
          <p:nvPr>
            <p:ph idx="7" type="title"/>
          </p:nvPr>
        </p:nvSpPr>
        <p:spPr>
          <a:xfrm>
            <a:off x="838075" y="1566800"/>
            <a:ext cx="9075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8" name="Google Shape;128;p23"/>
          <p:cNvSpPr txBox="1"/>
          <p:nvPr>
            <p:ph idx="8" type="title"/>
          </p:nvPr>
        </p:nvSpPr>
        <p:spPr>
          <a:xfrm>
            <a:off x="838075" y="2708988"/>
            <a:ext cx="9075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9" name="Google Shape;129;p23"/>
          <p:cNvSpPr txBox="1"/>
          <p:nvPr>
            <p:ph idx="9" type="title"/>
          </p:nvPr>
        </p:nvSpPr>
        <p:spPr>
          <a:xfrm>
            <a:off x="838075" y="3844700"/>
            <a:ext cx="9075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2503350" y="2384235"/>
            <a:ext cx="4137300" cy="133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Definition</a:t>
            </a:r>
            <a:endParaRPr/>
          </a:p>
        </p:txBody>
      </p:sp>
      <p:sp>
        <p:nvSpPr>
          <p:cNvPr id="135" name="Google Shape;135;p24"/>
          <p:cNvSpPr/>
          <p:nvPr/>
        </p:nvSpPr>
        <p:spPr>
          <a:xfrm>
            <a:off x="3903150" y="808407"/>
            <a:ext cx="1337700" cy="1337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idx="2" type="title"/>
          </p:nvPr>
        </p:nvSpPr>
        <p:spPr>
          <a:xfrm>
            <a:off x="3732750" y="1034157"/>
            <a:ext cx="1678500" cy="7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p:nvPr/>
        </p:nvSpPr>
        <p:spPr>
          <a:xfrm>
            <a:off x="6073150" y="-246738"/>
            <a:ext cx="5637000" cy="563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txBox="1"/>
          <p:nvPr>
            <p:ph type="title"/>
          </p:nvPr>
        </p:nvSpPr>
        <p:spPr>
          <a:xfrm>
            <a:off x="720000" y="445025"/>
            <a:ext cx="563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3" name="Google Shape;143;p25"/>
          <p:cNvSpPr txBox="1"/>
          <p:nvPr>
            <p:ph idx="1" type="subTitle"/>
          </p:nvPr>
        </p:nvSpPr>
        <p:spPr>
          <a:xfrm>
            <a:off x="714075" y="1557450"/>
            <a:ext cx="4601400" cy="260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Despite being the 10th place GDP out of the OECD countries, South Korea has been facing challenges in maintaining a sustainable fertility rate</a:t>
            </a:r>
            <a:endParaRPr sz="1400"/>
          </a:p>
          <a:p>
            <a:pPr indent="-317500" lvl="0" marL="457200" rtl="0" algn="l">
              <a:lnSpc>
                <a:spcPct val="115000"/>
              </a:lnSpc>
              <a:spcBef>
                <a:spcPts val="0"/>
              </a:spcBef>
              <a:spcAft>
                <a:spcPts val="0"/>
              </a:spcAft>
              <a:buSzPts val="1400"/>
              <a:buChar char="●"/>
            </a:pPr>
            <a:r>
              <a:rPr lang="en" sz="1400"/>
              <a:t>Since 2013, Korea is </a:t>
            </a:r>
            <a:r>
              <a:rPr lang="en" sz="1400"/>
              <a:t>consistently</a:t>
            </a:r>
            <a:r>
              <a:rPr lang="en" sz="1400"/>
              <a:t> rated as the lowest among OECD countries and dropped to new low of 0.78 in 2022</a:t>
            </a:r>
            <a:endParaRPr sz="1400"/>
          </a:p>
          <a:p>
            <a:pPr indent="-317500" lvl="0" marL="457200" rtl="0" algn="l">
              <a:lnSpc>
                <a:spcPct val="115000"/>
              </a:lnSpc>
              <a:spcBef>
                <a:spcPts val="0"/>
              </a:spcBef>
              <a:spcAft>
                <a:spcPts val="0"/>
              </a:spcAft>
              <a:buSzPts val="1400"/>
              <a:buChar char="●"/>
            </a:pPr>
            <a:r>
              <a:rPr lang="en" sz="1400"/>
              <a:t>Require a comprehensive and interdisciplinary approach considering the complex interplay of demographic, social, economic, and cultural factors</a:t>
            </a:r>
            <a:endParaRPr sz="1400"/>
          </a:p>
        </p:txBody>
      </p:sp>
      <p:pic>
        <p:nvPicPr>
          <p:cNvPr id="144" name="Google Shape;144;p25"/>
          <p:cNvPicPr preferRelativeResize="0"/>
          <p:nvPr>
            <p:ph idx="2" type="pic"/>
          </p:nvPr>
        </p:nvPicPr>
        <p:blipFill rotWithShape="1">
          <a:blip r:embed="rId3">
            <a:alphaModFix/>
          </a:blip>
          <a:srcRect b="0" l="59756" r="-27723" t="0"/>
          <a:stretch/>
        </p:blipFill>
        <p:spPr>
          <a:xfrm>
            <a:off x="6236050" y="-83838"/>
            <a:ext cx="5311200" cy="5311200"/>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 type="subTitle"/>
          </p:nvPr>
        </p:nvSpPr>
        <p:spPr>
          <a:xfrm>
            <a:off x="1022375" y="2019275"/>
            <a:ext cx="7099200" cy="16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layfair Display"/>
                <a:ea typeface="Playfair Display"/>
                <a:cs typeface="Playfair Display"/>
                <a:sym typeface="Playfair Display"/>
              </a:rPr>
              <a:t>What factors have contributed the most</a:t>
            </a:r>
            <a:endParaRPr sz="2800">
              <a:latin typeface="Playfair Display"/>
              <a:ea typeface="Playfair Display"/>
              <a:cs typeface="Playfair Display"/>
              <a:sym typeface="Playfair Display"/>
            </a:endParaRPr>
          </a:p>
          <a:p>
            <a:pPr indent="0" lvl="0" marL="0" rtl="0" algn="ctr">
              <a:spcBef>
                <a:spcPts val="0"/>
              </a:spcBef>
              <a:spcAft>
                <a:spcPts val="0"/>
              </a:spcAft>
              <a:buNone/>
            </a:pPr>
            <a:r>
              <a:rPr lang="en" sz="2800">
                <a:latin typeface="Playfair Display"/>
                <a:ea typeface="Playfair Display"/>
                <a:cs typeface="Playfair Display"/>
                <a:sym typeface="Playfair Display"/>
              </a:rPr>
              <a:t> to South Korea's fertility decline?</a:t>
            </a:r>
            <a:endParaRPr sz="2800">
              <a:latin typeface="Playfair Display"/>
              <a:ea typeface="Playfair Display"/>
              <a:cs typeface="Playfair Display"/>
              <a:sym typeface="Playfair Display"/>
            </a:endParaRPr>
          </a:p>
        </p:txBody>
      </p:sp>
      <p:sp>
        <p:nvSpPr>
          <p:cNvPr id="150" name="Google Shape;150;p26"/>
          <p:cNvSpPr/>
          <p:nvPr/>
        </p:nvSpPr>
        <p:spPr>
          <a:xfrm>
            <a:off x="3993750" y="642275"/>
            <a:ext cx="1156500" cy="1156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731500">
            <a:noAutofit/>
          </a:bodyPr>
          <a:lstStyle/>
          <a:p>
            <a:pPr indent="0" lvl="0" marL="0" rtl="0" algn="ctr">
              <a:spcBef>
                <a:spcPts val="0"/>
              </a:spcBef>
              <a:spcAft>
                <a:spcPts val="0"/>
              </a:spcAft>
              <a:buNone/>
            </a:pPr>
            <a:r>
              <a:rPr lang="en" sz="9600">
                <a:solidFill>
                  <a:schemeClr val="dk1"/>
                </a:solidFill>
                <a:latin typeface="Playfair Display"/>
                <a:ea typeface="Playfair Display"/>
                <a:cs typeface="Playfair Display"/>
                <a:sym typeface="Playfair Display"/>
              </a:rPr>
              <a:t>“</a:t>
            </a:r>
            <a:endParaRPr sz="96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720000" y="445025"/>
            <a:ext cx="7710900" cy="10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156" name="Google Shape;156;p27"/>
          <p:cNvSpPr txBox="1"/>
          <p:nvPr>
            <p:ph idx="1" type="subTitle"/>
          </p:nvPr>
        </p:nvSpPr>
        <p:spPr>
          <a:xfrm>
            <a:off x="4942450" y="2881375"/>
            <a:ext cx="3076500" cy="160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To address what can be done to invalidate the top contributing factors to slow down the decline.</a:t>
            </a:r>
            <a:endParaRPr sz="1300"/>
          </a:p>
        </p:txBody>
      </p:sp>
      <p:sp>
        <p:nvSpPr>
          <p:cNvPr id="157" name="Google Shape;157;p27"/>
          <p:cNvSpPr txBox="1"/>
          <p:nvPr>
            <p:ph idx="2" type="subTitle"/>
          </p:nvPr>
        </p:nvSpPr>
        <p:spPr>
          <a:xfrm>
            <a:off x="713624" y="2881375"/>
            <a:ext cx="2817900" cy="160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To determine the primary factors responsible for the decrease in fertility rates in South Korea.</a:t>
            </a:r>
            <a:endParaRPr sz="1300"/>
          </a:p>
        </p:txBody>
      </p:sp>
      <p:sp>
        <p:nvSpPr>
          <p:cNvPr id="158" name="Google Shape;158;p27"/>
          <p:cNvSpPr txBox="1"/>
          <p:nvPr>
            <p:ph idx="3" type="subTitle"/>
          </p:nvPr>
        </p:nvSpPr>
        <p:spPr>
          <a:xfrm>
            <a:off x="4942450" y="2466625"/>
            <a:ext cx="3192900" cy="52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2</a:t>
            </a:r>
            <a:endParaRPr/>
          </a:p>
        </p:txBody>
      </p:sp>
      <p:sp>
        <p:nvSpPr>
          <p:cNvPr id="159" name="Google Shape;159;p27"/>
          <p:cNvSpPr txBox="1"/>
          <p:nvPr>
            <p:ph idx="4" type="subTitle"/>
          </p:nvPr>
        </p:nvSpPr>
        <p:spPr>
          <a:xfrm>
            <a:off x="713618" y="2466625"/>
            <a:ext cx="3192900" cy="52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1</a:t>
            </a:r>
            <a:endParaRPr/>
          </a:p>
        </p:txBody>
      </p:sp>
      <p:sp>
        <p:nvSpPr>
          <p:cNvPr id="160" name="Google Shape;160;p27"/>
          <p:cNvSpPr/>
          <p:nvPr/>
        </p:nvSpPr>
        <p:spPr>
          <a:xfrm>
            <a:off x="828386" y="1580115"/>
            <a:ext cx="810300" cy="81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5038017" y="1580115"/>
            <a:ext cx="810300" cy="81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5258625" y="1800709"/>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7"/>
          <p:cNvGrpSpPr/>
          <p:nvPr/>
        </p:nvGrpSpPr>
        <p:grpSpPr>
          <a:xfrm>
            <a:off x="1050354" y="1801621"/>
            <a:ext cx="366364" cy="367290"/>
            <a:chOff x="-61784125" y="3377700"/>
            <a:chExt cx="316650" cy="317450"/>
          </a:xfrm>
        </p:grpSpPr>
        <p:sp>
          <p:nvSpPr>
            <p:cNvPr id="164" name="Google Shape;164;p2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76" name="Google Shape;176;p28"/>
          <p:cNvSpPr txBox="1"/>
          <p:nvPr>
            <p:ph idx="1" type="body"/>
          </p:nvPr>
        </p:nvSpPr>
        <p:spPr>
          <a:xfrm>
            <a:off x="713225" y="1113950"/>
            <a:ext cx="3820200" cy="349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Birth Rate Transition in the Republic of Korea: Trends and Prospects (Yun et al., 2022)</a:t>
            </a:r>
            <a:endParaRPr b="1"/>
          </a:p>
          <a:p>
            <a:pPr indent="-317500" lvl="0" marL="457200" rtl="0" algn="l">
              <a:lnSpc>
                <a:spcPct val="115000"/>
              </a:lnSpc>
              <a:spcBef>
                <a:spcPts val="1600"/>
              </a:spcBef>
              <a:spcAft>
                <a:spcPts val="0"/>
              </a:spcAft>
              <a:buSzPts val="1400"/>
              <a:buChar char="●"/>
            </a:pPr>
            <a:r>
              <a:rPr lang="en"/>
              <a:t>Classified the data according to the historical events that could affect the population trends, i.e., Japanese colonial period, Korean War, liberation period, birth control policy</a:t>
            </a:r>
            <a:endParaRPr b="1"/>
          </a:p>
        </p:txBody>
      </p:sp>
      <p:pic>
        <p:nvPicPr>
          <p:cNvPr id="177" name="Google Shape;177;p28"/>
          <p:cNvPicPr preferRelativeResize="0"/>
          <p:nvPr/>
        </p:nvPicPr>
        <p:blipFill>
          <a:blip r:embed="rId3">
            <a:alphaModFix/>
          </a:blip>
          <a:stretch>
            <a:fillRect/>
          </a:stretch>
        </p:blipFill>
        <p:spPr>
          <a:xfrm>
            <a:off x="541325" y="3642401"/>
            <a:ext cx="8061351" cy="1166775"/>
          </a:xfrm>
          <a:prstGeom prst="rect">
            <a:avLst/>
          </a:prstGeom>
          <a:noFill/>
          <a:ln>
            <a:noFill/>
          </a:ln>
        </p:spPr>
      </p:pic>
      <p:pic>
        <p:nvPicPr>
          <p:cNvPr id="178" name="Google Shape;178;p28"/>
          <p:cNvPicPr preferRelativeResize="0"/>
          <p:nvPr/>
        </p:nvPicPr>
        <p:blipFill>
          <a:blip r:embed="rId4">
            <a:alphaModFix/>
          </a:blip>
          <a:stretch>
            <a:fillRect/>
          </a:stretch>
        </p:blipFill>
        <p:spPr>
          <a:xfrm>
            <a:off x="4989600" y="987600"/>
            <a:ext cx="3613076" cy="253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84" name="Google Shape;184;p29"/>
          <p:cNvSpPr txBox="1"/>
          <p:nvPr>
            <p:ph idx="1" type="body"/>
          </p:nvPr>
        </p:nvSpPr>
        <p:spPr>
          <a:xfrm>
            <a:off x="713225" y="1113950"/>
            <a:ext cx="3685200" cy="349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The Relationship Between Changes In The Korean Fertility Rate And Policies To Encourage Fertility (Jeong et al., 2022)</a:t>
            </a:r>
            <a:endParaRPr b="1"/>
          </a:p>
          <a:p>
            <a:pPr indent="-317500" lvl="0" marL="457200" rtl="0" algn="l">
              <a:lnSpc>
                <a:spcPct val="115000"/>
              </a:lnSpc>
              <a:spcBef>
                <a:spcPts val="1200"/>
              </a:spcBef>
              <a:spcAft>
                <a:spcPts val="0"/>
              </a:spcAft>
              <a:buSzPts val="1400"/>
              <a:buChar char="●"/>
            </a:pPr>
            <a:r>
              <a:rPr lang="en"/>
              <a:t>Utilized data of the total fertility rate of 250 local governments between 2014 and 2018, and a casebook of local government birth promotion policies</a:t>
            </a:r>
            <a:endParaRPr/>
          </a:p>
          <a:p>
            <a:pPr indent="-317500" lvl="0" marL="457200" rtl="0" algn="l">
              <a:lnSpc>
                <a:spcPct val="115000"/>
              </a:lnSpc>
              <a:spcBef>
                <a:spcPts val="0"/>
              </a:spcBef>
              <a:spcAft>
                <a:spcPts val="0"/>
              </a:spcAft>
              <a:buSzPts val="1400"/>
              <a:buChar char="●"/>
            </a:pPr>
            <a:r>
              <a:rPr lang="en"/>
              <a:t>The higher the number of in-kind policies, the higher the fertility rate. On the other hand, cash policy, voucher policy, service policy, education and promotion policy did not affect the initial value of fertility rate</a:t>
            </a:r>
            <a:endParaRPr b="1"/>
          </a:p>
        </p:txBody>
      </p:sp>
      <p:pic>
        <p:nvPicPr>
          <p:cNvPr id="185" name="Google Shape;185;p29"/>
          <p:cNvPicPr preferRelativeResize="0"/>
          <p:nvPr/>
        </p:nvPicPr>
        <p:blipFill rotWithShape="1">
          <a:blip r:embed="rId3">
            <a:alphaModFix/>
          </a:blip>
          <a:srcRect b="15540" l="6569" r="11207" t="12042"/>
          <a:stretch/>
        </p:blipFill>
        <p:spPr>
          <a:xfrm>
            <a:off x="4398425" y="1159275"/>
            <a:ext cx="4560298" cy="298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Digital Lavender Business Basic Template by Slidesgo">
  <a:themeElements>
    <a:clrScheme name="Simple Light">
      <a:dk1>
        <a:srgbClr val="310041"/>
      </a:dk1>
      <a:lt1>
        <a:srgbClr val="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